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2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s/slide2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notesSlides/notesSlide3.xml" ContentType="application/vnd.openxmlformats-officedocument.presentationml.notesSlide+xml"/>
  <Override PartName="/ppt/notesSlides/notesSlide8.xml" ContentType="application/vnd.openxmlformats-officedocument.presentationml.notesSlide+xml"/>
  <Override PartName="/ppt/slideMasters/slideMaster7.xml" ContentType="application/vnd.openxmlformats-officedocument.presentationml.slideMaster+xml"/>
  <Override PartName="/ppt/notesSlides/notesSlide7.xml" ContentType="application/vnd.openxmlformats-officedocument.presentationml.notesSlide+xml"/>
  <Override PartName="/ppt/slideMasters/slideMaster5.xml" ContentType="application/vnd.openxmlformats-officedocument.presentationml.slideMaster+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6.xml" ContentType="application/vnd.openxmlformats-officedocument.presentationml.slideMaster+xml"/>
  <Override PartName="/ppt/slideMasters/slideMaster1.xml" ContentType="application/vnd.openxmlformats-officedocument.presentationml.slideMaster+xml"/>
  <Override PartName="/ppt/slideLayouts/slideLayout24.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12.xml" ContentType="application/vnd.openxmlformats-officedocument.presentationml.slideLayout+xml"/>
  <Override PartName="/ppt/slideLayouts/slideLayout18.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2.xml" ContentType="application/vnd.openxmlformats-officedocument.presentationml.slideLayout+xml"/>
  <Override PartName="/ppt/slideLayouts/slideLayout25.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6.xml" ContentType="application/vnd.openxmlformats-officedocument.presentationml.slideLayout+xml"/>
  <Override PartName="/ppt/slideLayouts/slideLayout29.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theme/theme8.xml" ContentType="application/vnd.openxmlformats-officedocument.theme+xml"/>
  <Override PartName="/ppt/theme/themeOverride3.xml" ContentType="application/vnd.openxmlformats-officedocument.themeOverride+xml"/>
  <Override PartName="/ppt/theme/themeOverride2.xml" ContentType="application/vnd.openxmlformats-officedocument.themeOverride+xml"/>
  <Override PartName="/ppt/theme/themeOverride1.xml" ContentType="application/vnd.openxmlformats-officedocument.themeOverride+xml"/>
  <Override PartName="/ppt/theme/theme9.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1.xml" ContentType="application/vnd.openxmlformats-officedocument.theme+xml"/>
  <Override PartName="/ppt/theme/theme7.xml" ContentType="application/vnd.openxmlformats-officedocument.theme+xml"/>
  <Override PartName="/ppt/theme/theme10.xml" ContentType="application/vnd.openxmlformats-officedocument.theme+xml"/>
  <Override PartName="/ppt/theme/theme1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1"/>
    <p:sldMasterId id="2147483905" r:id="rId2"/>
    <p:sldMasterId id="2147483907" r:id="rId3"/>
    <p:sldMasterId id="2147483909" r:id="rId4"/>
    <p:sldMasterId id="2147483911" r:id="rId5"/>
    <p:sldMasterId id="2147483913" r:id="rId6"/>
    <p:sldMasterId id="2147483915" r:id="rId7"/>
    <p:sldMasterId id="2147483917" r:id="rId8"/>
    <p:sldMasterId id="2147483949" r:id="rId9"/>
    <p:sldMasterId id="2147483951" r:id="rId10"/>
  </p:sldMasterIdLst>
  <p:notesMasterIdLst>
    <p:notesMasterId r:id="rId40"/>
  </p:notesMasterIdLst>
  <p:handoutMasterIdLst>
    <p:handoutMasterId r:id="rId41"/>
  </p:handoutMasterIdLst>
  <p:sldIdLst>
    <p:sldId id="301" r:id="rId11"/>
    <p:sldId id="256" r:id="rId12"/>
    <p:sldId id="262" r:id="rId13"/>
    <p:sldId id="260" r:id="rId14"/>
    <p:sldId id="257" r:id="rId15"/>
    <p:sldId id="261" r:id="rId16"/>
    <p:sldId id="258" r:id="rId17"/>
    <p:sldId id="259" r:id="rId18"/>
    <p:sldId id="263" r:id="rId19"/>
    <p:sldId id="264" r:id="rId20"/>
    <p:sldId id="265" r:id="rId21"/>
    <p:sldId id="266" r:id="rId22"/>
    <p:sldId id="267" r:id="rId23"/>
    <p:sldId id="268" r:id="rId24"/>
    <p:sldId id="269" r:id="rId25"/>
    <p:sldId id="291" r:id="rId26"/>
    <p:sldId id="292" r:id="rId27"/>
    <p:sldId id="293" r:id="rId28"/>
    <p:sldId id="294" r:id="rId29"/>
    <p:sldId id="295" r:id="rId30"/>
    <p:sldId id="296" r:id="rId31"/>
    <p:sldId id="297" r:id="rId32"/>
    <p:sldId id="298" r:id="rId33"/>
    <p:sldId id="285" r:id="rId34"/>
    <p:sldId id="290" r:id="rId35"/>
    <p:sldId id="287" r:id="rId36"/>
    <p:sldId id="288" r:id="rId37"/>
    <p:sldId id="289" r:id="rId38"/>
    <p:sldId id="300" r:id="rId3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07059D-929F-41AC-90AB-DED8F9B320B5}">
          <p14:sldIdLst>
            <p14:sldId id="301"/>
            <p14:sldId id="256"/>
            <p14:sldId id="262"/>
            <p14:sldId id="260"/>
            <p14:sldId id="257"/>
            <p14:sldId id="261"/>
            <p14:sldId id="258"/>
            <p14:sldId id="259"/>
            <p14:sldId id="263"/>
            <p14:sldId id="264"/>
            <p14:sldId id="265"/>
            <p14:sldId id="266"/>
            <p14:sldId id="267"/>
            <p14:sldId id="268"/>
            <p14:sldId id="269"/>
            <p14:sldId id="291"/>
            <p14:sldId id="292"/>
            <p14:sldId id="293"/>
            <p14:sldId id="294"/>
            <p14:sldId id="295"/>
            <p14:sldId id="296"/>
            <p14:sldId id="297"/>
            <p14:sldId id="298"/>
            <p14:sldId id="285"/>
            <p14:sldId id="290"/>
            <p14:sldId id="287"/>
            <p14:sldId id="288"/>
            <p14:sldId id="289"/>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83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ustomXml" Target="../customXml/item1.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5025B3E1-533C-4A38-829D-F8509D3E39A3}" type="datetimeFigureOut">
              <a:rPr lang="en-US" smtClean="0"/>
              <a:t>8/30/2016</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B23E69BE-F7BF-48F7-966C-DFD483A5B12A}" type="slidenum">
              <a:rPr lang="en-US" smtClean="0"/>
              <a:t>‹#›</a:t>
            </a:fld>
            <a:endParaRPr lang="en-US"/>
          </a:p>
        </p:txBody>
      </p:sp>
    </p:spTree>
    <p:extLst>
      <p:ext uri="{BB962C8B-B14F-4D97-AF65-F5344CB8AC3E}">
        <p14:creationId xmlns:p14="http://schemas.microsoft.com/office/powerpoint/2010/main" val="3270292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97AC552B-FE6F-43DD-BF7E-0DC8BE3E4A70}" type="datetimeFigureOut">
              <a:rPr lang="en-US" smtClean="0"/>
              <a:t>8/30/2016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08494789-ADE0-46A3-8B43-F23B23D5A675}" type="slidenum">
              <a:rPr lang="en-US" smtClean="0"/>
              <a:t>‹#›</a:t>
            </a:fld>
            <a:endParaRPr lang="en-US"/>
          </a:p>
        </p:txBody>
      </p:sp>
    </p:spTree>
    <p:extLst>
      <p:ext uri="{BB962C8B-B14F-4D97-AF65-F5344CB8AC3E}">
        <p14:creationId xmlns:p14="http://schemas.microsoft.com/office/powerpoint/2010/main" val="230831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a:t>
            </a:r>
            <a:r>
              <a:rPr lang="en-US" baseline="0" dirty="0" smtClean="0"/>
              <a:t> is a District 12 project submitted by Chris James. </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58710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interested aspects</a:t>
            </a:r>
            <a:r>
              <a:rPr lang="en-US" baseline="0" dirty="0" smtClean="0"/>
              <a:t> of this submittal is the narrative from a Bridge’s point of view. </a:t>
            </a:r>
          </a:p>
          <a:p>
            <a:r>
              <a:rPr lang="en-US" dirty="0" smtClean="0"/>
              <a:t>The</a:t>
            </a:r>
            <a:r>
              <a:rPr lang="en-US" baseline="0" dirty="0" smtClean="0"/>
              <a:t> bridge gave it’s autobiography, mentioning that it was bypassed so to speak when KY -80 was reconstructed in the late 1970’s.</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7119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 was</a:t>
            </a:r>
            <a:r>
              <a:rPr lang="en-US" baseline="0" dirty="0" smtClean="0"/>
              <a:t> still used to primarily access the old high school which later relocated a few miles away as Allen Central and the old building was demolished. There was consideration of removing the bridge completely. Through public outcry via Facebook and the need to provide alternate access to baseball field, walking track, and picnic shelters it was decided to keep the crossing.</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47762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Connection</a:t>
            </a:r>
            <a:r>
              <a:rPr lang="en-US" baseline="0" dirty="0" smtClean="0"/>
              <a:t> from downtown Garrett to park.</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187034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Alts</a:t>
            </a:r>
            <a:r>
              <a:rPr lang="en-US" baseline="0" dirty="0" smtClean="0"/>
              <a:t> considered.</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02027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 received</a:t>
            </a:r>
            <a:r>
              <a:rPr lang="en-US" baseline="0" dirty="0" smtClean="0"/>
              <a:t> a new deck.</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24319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a:t>
            </a:r>
            <a:r>
              <a:rPr lang="en-US" baseline="0" dirty="0" smtClean="0"/>
              <a:t> is that the bridge was going to be orange to which the bridge responded “What is this, Tennessee?” Orange was the school color of the old Garrett High school.</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14206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a:t>
            </a:r>
            <a:r>
              <a:rPr lang="en-US" baseline="0" dirty="0" smtClean="0"/>
              <a:t> contract could not obtain this color as specified in the contract so became a brighter blue version of the previous version. A great story and another great project. Now for this years recipient of the 2015 Project Excellence Awards………</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991616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8.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9.xml"/><Relationship Id="rId1" Type="http://schemas.openxmlformats.org/officeDocument/2006/relationships/themeOverride" Target="../theme/themeOverride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851577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16BEE90A-1538-4C1A-8748-1F8C142D9C82}" type="datetimeFigureOut">
              <a:rPr lang="en-US" smtClean="0"/>
              <a:pPr/>
              <a:t>8/30/2016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309675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155513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2718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140815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16413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2680669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1367390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173724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428144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4" name="Footer Placeholder 3"/>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5" name="Slide Number Placeholder 4"/>
          <p:cNvSpPr>
            <a:spLocks noGrp="1"/>
          </p:cNvSpPr>
          <p:nvPr>
            <p:ph type="sldNum" sz="quarter" idx="12"/>
          </p:nvPr>
        </p:nvSpPr>
        <p:spPr/>
        <p:txBody>
          <a:bodyPr/>
          <a:lstStyle>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70085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523311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8" name="Footer Placeholder 7"/>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1291648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4" name="Footer Placeholder 3"/>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5" name="Slide Number Placeholder 4"/>
          <p:cNvSpPr>
            <a:spLocks noGrp="1"/>
          </p:cNvSpPr>
          <p:nvPr>
            <p:ph type="sldNum" sz="quarter" idx="12"/>
          </p:nvPr>
        </p:nvSpPr>
        <p:spPr/>
        <p:txBody>
          <a:bodyPr/>
          <a:lstStyle>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19126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8" name="Footer Placeholder 7"/>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823171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8" name="Footer Placeholder 7"/>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3908228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8" name="Footer Placeholder 7"/>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87918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A7C3977C-DE03-4370-8ACC-E8B2A871D0D9}" type="datetimeFigureOut">
              <a:rPr lang="en-US">
                <a:solidFill>
                  <a:srgbClr val="DBF5F9">
                    <a:shade val="90000"/>
                  </a:srgbClr>
                </a:solidFill>
              </a:rPr>
              <a:pPr>
                <a:defRPr/>
              </a:pPr>
              <a:t>8/30/2016</a:t>
            </a:fld>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2441A0C5-F00B-4ADA-A833-1CA20F6F9BFE}"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11366216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D942075-B687-4D8E-9234-C27CE9FDD2FE}" type="datetimeFigureOut">
              <a:rPr lang="en-US">
                <a:solidFill>
                  <a:srgbClr val="04617B">
                    <a:shade val="90000"/>
                  </a:srgbClr>
                </a:solidFill>
              </a:rPr>
              <a:pPr>
                <a:defRPr/>
              </a:pPr>
              <a:t>8/30/2016</a:t>
            </a:fld>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63122CCC-9C42-4C3A-919D-A03FFB8822B6}"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276772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F25CCE9A-E704-4F38-A439-56F6D131D504}" type="datetimeFigureOut">
              <a:rPr lang="en-US">
                <a:solidFill>
                  <a:srgbClr val="04617B">
                    <a:shade val="90000"/>
                  </a:srgbClr>
                </a:solidFill>
              </a:rPr>
              <a:pPr>
                <a:defRPr/>
              </a:pPr>
              <a:t>8/30/2016</a:t>
            </a:fld>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FC6A6C69-7475-47DF-B7B4-2795B11693EE}"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209936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6D8FD5-3549-4E00-AAA8-113C7C1D4027}" type="datetimeFigureOut">
              <a:rPr lang="en-US">
                <a:solidFill>
                  <a:srgbClr val="DBF5F9">
                    <a:shade val="90000"/>
                  </a:srgbClr>
                </a:solidFill>
              </a:rPr>
              <a:pPr>
                <a:defRPr/>
              </a:pPr>
              <a:t>8/30/2016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3E3669-F047-4178-9010-A3CFFB78E92A}"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39081980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45D650-C211-4480-93D8-C4A8C467C755}" type="datetimeFigureOut">
              <a:rPr lang="en-US" smtClean="0">
                <a:solidFill>
                  <a:prstClr val="black">
                    <a:tint val="75000"/>
                  </a:prstClr>
                </a:solidFill>
              </a:rPr>
              <a:pPr/>
              <a:t>8/30/2016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3B7F85-C4F5-4167-9B5D-CE5C12A9C6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54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EE90A-1538-4C1A-8748-1F8C142D9C82}" type="datetimeFigureOut">
              <a:rPr lang="en-US" smtClean="0"/>
              <a:pPr/>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1165795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6D8FD5-3549-4E00-AAA8-113C7C1D4027}" type="datetimeFigureOut">
              <a:rPr lang="en-US">
                <a:solidFill>
                  <a:srgbClr val="DBF5F9">
                    <a:shade val="90000"/>
                  </a:srgbClr>
                </a:solidFill>
              </a:rPr>
              <a:pPr>
                <a:defRPr/>
              </a:pPr>
              <a:t>8/30/2016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3E3669-F047-4178-9010-A3CFFB78E92A}"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041310330"/>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45D650-C211-4480-93D8-C4A8C467C755}" type="datetimeFigureOut">
              <a:rPr lang="en-US" smtClean="0">
                <a:solidFill>
                  <a:prstClr val="black">
                    <a:tint val="75000"/>
                  </a:prstClr>
                </a:solidFill>
              </a:rPr>
              <a:pPr/>
              <a:t>8/30/2016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3B7F85-C4F5-4167-9B5D-CE5C12A9C6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42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BEE90A-1538-4C1A-8748-1F8C142D9C82}" type="datetimeFigureOut">
              <a:rPr lang="en-US" smtClean="0"/>
              <a:pPr/>
              <a:t>8/30/2016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204953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BEE90A-1538-4C1A-8748-1F8C142D9C82}" type="datetimeFigureOut">
              <a:rPr lang="en-US" smtClean="0"/>
              <a:pPr/>
              <a:t>8/30/2016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1472787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BEE90A-1538-4C1A-8748-1F8C142D9C82}" type="datetimeFigureOut">
              <a:rPr lang="en-US" smtClean="0"/>
              <a:pPr/>
              <a:t>8/30/2016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39463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EE90A-1538-4C1A-8748-1F8C142D9C82}" type="datetimeFigureOut">
              <a:rPr lang="en-US" smtClean="0"/>
              <a:pPr/>
              <a:t>8/30/2016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4161721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EE90A-1538-4C1A-8748-1F8C142D9C82}" type="datetimeFigureOut">
              <a:rPr lang="en-US" smtClean="0"/>
              <a:pPr/>
              <a:t>8/30/2016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696792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EE90A-1538-4C1A-8748-1F8C142D9C82}" type="datetimeFigureOut">
              <a:rPr lang="en-US" smtClean="0"/>
              <a:pPr/>
              <a:t>8/30/2016</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FCF9BF62-E14C-4984-AB38-2B0DC5ACCF40}" type="slidenum">
              <a:rPr lang="en-US" smtClean="0"/>
              <a:pPr/>
              <a:t>‹#›</a:t>
            </a:fld>
            <a:endParaRPr lang="en-US"/>
          </a:p>
        </p:txBody>
      </p:sp>
    </p:spTree>
    <p:extLst>
      <p:ext uri="{BB962C8B-B14F-4D97-AF65-F5344CB8AC3E}">
        <p14:creationId xmlns:p14="http://schemas.microsoft.com/office/powerpoint/2010/main" val="1674789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8.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6BEE90A-1538-4C1A-8748-1F8C142D9C82}" type="datetimeFigureOut">
              <a:rPr lang="en-US" smtClean="0"/>
              <a:pPr/>
              <a:t>8/30/2016</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FCF9BF62-E14C-4984-AB38-2B0DC5ACCF40}" type="slidenum">
              <a:rPr lang="en-US" smtClean="0"/>
              <a:pPr/>
              <a:t>‹#›</a:t>
            </a:fld>
            <a:endParaRPr lang="en-US"/>
          </a:p>
        </p:txBody>
      </p:sp>
    </p:spTree>
    <p:extLst>
      <p:ext uri="{BB962C8B-B14F-4D97-AF65-F5344CB8AC3E}">
        <p14:creationId xmlns:p14="http://schemas.microsoft.com/office/powerpoint/2010/main" val="440286854"/>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45D650-C211-4480-93D8-C4A8C467C755}" type="datetimeFigureOut">
              <a:rPr lang="en-US" smtClean="0">
                <a:solidFill>
                  <a:prstClr val="black">
                    <a:tint val="75000"/>
                  </a:prstClr>
                </a:solidFill>
              </a:rPr>
              <a:pPr/>
              <a:t>8/30/2016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3B7F85-C4F5-4167-9B5D-CE5C12A9C6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357356"/>
      </p:ext>
    </p:extLst>
  </p:cSld>
  <p:clrMap bg1="lt1" tx1="dk1" bg2="lt2" tx2="dk2" accent1="accent1" accent2="accent2" accent3="accent3" accent4="accent4" accent5="accent5" accent6="accent6" hlink="hlink" folHlink="folHlink"/>
  <p:sldLayoutIdLst>
    <p:sldLayoutId id="214748395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3204103682"/>
      </p:ext>
    </p:extLst>
  </p:cSld>
  <p:clrMap bg1="dk1" tx1="lt1" bg2="dk2" tx2="lt2" accent1="accent1" accent2="accent2" accent3="accent3" accent4="accent4" accent5="accent5" accent6="accent6" hlink="hlink" folHlink="folHlink"/>
  <p:sldLayoutIdLst>
    <p:sldLayoutId id="2147483906" r:id="rId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3299051771"/>
      </p:ext>
    </p:extLst>
  </p:cSld>
  <p:clrMap bg1="dk1" tx1="lt1" bg2="dk2" tx2="lt2" accent1="accent1" accent2="accent2" accent3="accent3" accent4="accent4" accent5="accent5" accent6="accent6" hlink="hlink" folHlink="folHlink"/>
  <p:sldLayoutIdLst>
    <p:sldLayoutId id="2147483908" r:id="rId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262743550"/>
      </p:ext>
    </p:extLst>
  </p:cSld>
  <p:clrMap bg1="dk1" tx1="lt1" bg2="dk2" tx2="lt2" accent1="accent1" accent2="accent2" accent3="accent3" accent4="accent4" accent5="accent5" accent6="accent6" hlink="hlink" folHlink="folHlink"/>
  <p:sldLayoutIdLst>
    <p:sldLayoutId id="2147483910" r:id="rId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3014407886"/>
      </p:ext>
    </p:extLst>
  </p:cSld>
  <p:clrMap bg1="dk1" tx1="lt1" bg2="dk2" tx2="lt2" accent1="accent1" accent2="accent2" accent3="accent3" accent4="accent4" accent5="accent5" accent6="accent6" hlink="hlink" folHlink="folHlink"/>
  <p:sldLayoutIdLst>
    <p:sldLayoutId id="2147483912" r:id="rId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4103945896"/>
      </p:ext>
    </p:extLst>
  </p:cSld>
  <p:clrMap bg1="dk1" tx1="lt1" bg2="dk2" tx2="lt2" accent1="accent1" accent2="accent2" accent3="accent3" accent4="accent4" accent5="accent5" accent6="accent6" hlink="hlink" folHlink="folHlink"/>
  <p:sldLayoutIdLst>
    <p:sldLayoutId id="2147483914" r:id="rId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1131327832"/>
      </p:ext>
    </p:extLst>
  </p:cSld>
  <p:clrMap bg1="dk1" tx1="lt1" bg2="dk2" tx2="lt2" accent1="accent1" accent2="accent2" accent3="accent3" accent4="accent4" accent5="accent5" accent6="accent6" hlink="hlink" folHlink="folHlink"/>
  <p:sldLayoutIdLst>
    <p:sldLayoutId id="2147483916" r:id="rId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4FF130-D7B6-4337-82DC-A58D0FB4E4D6}" type="datetimeFigureOut">
              <a:rPr lang="en-US" smtClean="0">
                <a:solidFill>
                  <a:srgbClr val="676A55">
                    <a:tint val="60000"/>
                    <a:satMod val="155000"/>
                  </a:srgbClr>
                </a:solidFill>
              </a:rPr>
              <a:pPr/>
              <a:t>8/30/2016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586B945-9A6F-4BE4-80F8-7ED2994DD51B}"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1611346919"/>
      </p:ext>
    </p:extLst>
  </p:cSld>
  <p:clrMap bg1="dk1" tx1="lt1" bg2="dk2" tx2="lt2" accent1="accent1" accent2="accent2" accent3="accent3" accent4="accent4" accent5="accent5" accent6="accent6" hlink="hlink" folHlink="folHlink"/>
  <p:sldLayoutIdLst>
    <p:sldLayoutId id="2147483918" r:id="rId1"/>
    <p:sldLayoutId id="2147483953" r:id="rId2"/>
    <p:sldLayoutId id="2147483954" r:id="rId3"/>
    <p:sldLayoutId id="2147483955" r:id="rId4"/>
    <p:sldLayoutId id="2147483956" r:id="rId5"/>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45D650-C211-4480-93D8-C4A8C467C755}" type="datetimeFigureOut">
              <a:rPr lang="en-US" smtClean="0">
                <a:solidFill>
                  <a:prstClr val="black">
                    <a:tint val="75000"/>
                  </a:prstClr>
                </a:solidFill>
              </a:rPr>
              <a:pPr/>
              <a:t>8/30/2016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3B7F85-C4F5-4167-9B5D-CE5C12A9C6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39237"/>
      </p:ext>
    </p:extLst>
  </p:cSld>
  <p:clrMap bg1="lt1" tx1="dk1" bg2="lt2" tx2="dk2" accent1="accent1" accent2="accent2" accent3="accent3" accent4="accent4" accent5="accent5" accent6="accent6" hlink="hlink" folHlink="folHlink"/>
  <p:sldLayoutIdLst>
    <p:sldLayoutId id="2147483950" r:id="rId1"/>
    <p:sldLayoutId id="2147483957"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135" y="3810000"/>
            <a:ext cx="6096000" cy="2756141"/>
          </a:xfrm>
        </p:spPr>
        <p:txBody>
          <a:bodyPr/>
          <a:lstStyle/>
          <a:p>
            <a:pPr algn="ctr" eaLnBrk="1" fontAlgn="auto" hangingPunct="1">
              <a:spcAft>
                <a:spcPts val="0"/>
              </a:spcAft>
              <a:defRPr/>
            </a:pPr>
            <a:r>
              <a:rPr lang="en-US" sz="4000" dirty="0" smtClean="0">
                <a:latin typeface="Calibri Light" panose="020F0302020204030204" pitchFamily="34" charset="0"/>
              </a:rPr>
              <a:t>The 2016</a:t>
            </a:r>
            <a:br>
              <a:rPr lang="en-US" sz="4000" dirty="0" smtClean="0">
                <a:latin typeface="Calibri Light" panose="020F0302020204030204" pitchFamily="34" charset="0"/>
              </a:rPr>
            </a:br>
            <a:r>
              <a:rPr lang="en-US" sz="4000" dirty="0" smtClean="0">
                <a:latin typeface="Calibri Light" panose="020F0302020204030204" pitchFamily="34" charset="0"/>
              </a:rPr>
              <a:t>William S. Gulick</a:t>
            </a:r>
            <a:br>
              <a:rPr lang="en-US" sz="4000" dirty="0" smtClean="0">
                <a:latin typeface="Calibri Light" panose="020F0302020204030204" pitchFamily="34" charset="0"/>
              </a:rPr>
            </a:br>
            <a:r>
              <a:rPr lang="en-US" sz="4000" dirty="0" smtClean="0">
                <a:latin typeface="Calibri Light" panose="020F0302020204030204" pitchFamily="34" charset="0"/>
              </a:rPr>
              <a:t>Project Excellence Award</a:t>
            </a:r>
            <a:endParaRPr sz="4000" dirty="0">
              <a:latin typeface="Calibri Light" panose="020F03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90" y="381000"/>
            <a:ext cx="4127090" cy="3366836"/>
          </a:xfrm>
          <a:prstGeom prst="rect">
            <a:avLst/>
          </a:prstGeom>
        </p:spPr>
      </p:pic>
    </p:spTree>
    <p:extLst>
      <p:ext uri="{BB962C8B-B14F-4D97-AF65-F5344CB8AC3E}">
        <p14:creationId xmlns:p14="http://schemas.microsoft.com/office/powerpoint/2010/main" val="3221929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432582"/>
          </a:xfrm>
        </p:spPr>
        <p:txBody>
          <a:bodyPr>
            <a:noAutofit/>
          </a:bodyPr>
          <a:lstStyle/>
          <a:p>
            <a:pPr algn="ctr"/>
            <a:r>
              <a:rPr lang="en-US" sz="3600" dirty="0" smtClean="0"/>
              <a:t>EXISTING 8’ X 6’ BOX CULVERT</a:t>
            </a:r>
            <a:endParaRPr lang="en-US" sz="3600" dirty="0"/>
          </a:p>
        </p:txBody>
      </p:sp>
      <p:sp>
        <p:nvSpPr>
          <p:cNvPr id="11" name="Text Placeholder 10"/>
          <p:cNvSpPr>
            <a:spLocks noGrp="1"/>
          </p:cNvSpPr>
          <p:nvPr>
            <p:ph type="body" idx="4294967295"/>
          </p:nvPr>
        </p:nvSpPr>
        <p:spPr>
          <a:xfrm>
            <a:off x="533400" y="990600"/>
            <a:ext cx="8229600" cy="639762"/>
          </a:xfrm>
        </p:spPr>
        <p:txBody>
          <a:bodyPr>
            <a:normAutofit/>
          </a:bodyPr>
          <a:lstStyle/>
          <a:p>
            <a:pPr marL="0" indent="0" algn="ctr">
              <a:buNone/>
            </a:pPr>
            <a:r>
              <a:rPr lang="en-US" sz="2200" dirty="0" smtClean="0"/>
              <a:t>EXISTING OUTLET</a:t>
            </a:r>
            <a:endParaRPr lang="en-US" sz="2200" dirty="0"/>
          </a:p>
        </p:txBody>
      </p:sp>
      <p:pic>
        <p:nvPicPr>
          <p:cNvPr id="6" name="Content Placeholder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719" y="2553096"/>
            <a:ext cx="4041775" cy="3031331"/>
          </a:xfrm>
          <a:prstGeom prst="rect">
            <a:avLst/>
          </a:prstGeom>
        </p:spPr>
      </p:pic>
      <p:pic>
        <p:nvPicPr>
          <p:cNvPr id="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630362"/>
            <a:ext cx="3657600" cy="4876800"/>
          </a:xfrm>
          <a:prstGeom prst="rect">
            <a:avLst/>
          </a:prstGeom>
        </p:spPr>
      </p:pic>
    </p:spTree>
    <p:extLst>
      <p:ext uri="{BB962C8B-B14F-4D97-AF65-F5344CB8AC3E}">
        <p14:creationId xmlns:p14="http://schemas.microsoft.com/office/powerpoint/2010/main" val="3270771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09148"/>
          </a:xfrm>
        </p:spPr>
        <p:txBody>
          <a:bodyPr>
            <a:normAutofit fontScale="90000"/>
          </a:bodyPr>
          <a:lstStyle/>
          <a:p>
            <a:pPr algn="ctr"/>
            <a:r>
              <a:rPr lang="en-US" sz="3600" dirty="0" smtClean="0"/>
              <a:t>PROPOSED 8’ X 6’ BROKEN BACK           BOX CULVERT</a:t>
            </a:r>
            <a:endParaRPr lang="en-US" sz="3600" dirty="0"/>
          </a:p>
        </p:txBody>
      </p:sp>
      <p:sp>
        <p:nvSpPr>
          <p:cNvPr id="3" name="Text Placeholder 2"/>
          <p:cNvSpPr>
            <a:spLocks noGrp="1"/>
          </p:cNvSpPr>
          <p:nvPr>
            <p:ph type="body" idx="1"/>
          </p:nvPr>
        </p:nvSpPr>
        <p:spPr/>
        <p:txBody>
          <a:bodyPr/>
          <a:lstStyle/>
          <a:p>
            <a:r>
              <a:rPr lang="en-US" sz="1800" dirty="0" smtClean="0"/>
              <a:t>2:1 broken back box culvert</a:t>
            </a:r>
            <a:endParaRPr lang="en-US" sz="1800" dirty="0"/>
          </a:p>
        </p:txBody>
      </p:sp>
      <p:sp>
        <p:nvSpPr>
          <p:cNvPr id="5" name="Text Placeholder 4"/>
          <p:cNvSpPr>
            <a:spLocks noGrp="1"/>
          </p:cNvSpPr>
          <p:nvPr>
            <p:ph type="body" sz="half" idx="3"/>
          </p:nvPr>
        </p:nvSpPr>
        <p:spPr/>
        <p:txBody>
          <a:bodyPr>
            <a:normAutofit/>
          </a:bodyPr>
          <a:lstStyle/>
          <a:p>
            <a:r>
              <a:rPr lang="en-US" sz="1800" dirty="0" smtClean="0"/>
              <a:t>Outlet (looking up stream)</a:t>
            </a:r>
            <a:endParaRPr lang="en-US" sz="1800"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57201" y="2667000"/>
            <a:ext cx="4040187" cy="3030140"/>
          </a:xfrm>
        </p:spPr>
      </p:pic>
      <p:pic>
        <p:nvPicPr>
          <p:cNvPr id="6" name="Content Placeholder 5"/>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682432" y="2655446"/>
            <a:ext cx="4077759" cy="3058319"/>
          </a:xfrm>
        </p:spPr>
      </p:pic>
    </p:spTree>
    <p:extLst>
      <p:ext uri="{BB962C8B-B14F-4D97-AF65-F5344CB8AC3E}">
        <p14:creationId xmlns:p14="http://schemas.microsoft.com/office/powerpoint/2010/main" val="3843499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432582"/>
          </a:xfrm>
        </p:spPr>
        <p:txBody>
          <a:bodyPr>
            <a:noAutofit/>
          </a:bodyPr>
          <a:lstStyle/>
          <a:p>
            <a:pPr algn="ctr"/>
            <a:r>
              <a:rPr lang="en-US" sz="3600" dirty="0" smtClean="0"/>
              <a:t>8’ X 6’ BOX CULVERT</a:t>
            </a:r>
            <a:endParaRPr lang="en-US" sz="3600" dirty="0"/>
          </a:p>
        </p:txBody>
      </p:sp>
      <p:sp>
        <p:nvSpPr>
          <p:cNvPr id="11" name="Text Placeholder 10"/>
          <p:cNvSpPr>
            <a:spLocks noGrp="1"/>
          </p:cNvSpPr>
          <p:nvPr>
            <p:ph type="body" idx="4294967295"/>
          </p:nvPr>
        </p:nvSpPr>
        <p:spPr>
          <a:xfrm>
            <a:off x="533400" y="990600"/>
            <a:ext cx="8229600" cy="639762"/>
          </a:xfrm>
        </p:spPr>
        <p:txBody>
          <a:bodyPr>
            <a:normAutofit/>
          </a:bodyPr>
          <a:lstStyle/>
          <a:p>
            <a:pPr marL="0" indent="0" algn="ctr">
              <a:buNone/>
            </a:pPr>
            <a:r>
              <a:rPr lang="en-US" sz="2200" dirty="0" smtClean="0"/>
              <a:t>CONTRA COSTA ENERGY DISSIPATER</a:t>
            </a:r>
            <a:endParaRPr lang="en-US" sz="2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09799"/>
            <a:ext cx="4191000" cy="31432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209799"/>
            <a:ext cx="4191000" cy="3143250"/>
          </a:xfrm>
          <a:prstGeom prst="rect">
            <a:avLst/>
          </a:prstGeom>
        </p:spPr>
      </p:pic>
    </p:spTree>
    <p:extLst>
      <p:ext uri="{BB962C8B-B14F-4D97-AF65-F5344CB8AC3E}">
        <p14:creationId xmlns:p14="http://schemas.microsoft.com/office/powerpoint/2010/main" val="2794311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09148"/>
          </a:xfrm>
        </p:spPr>
        <p:txBody>
          <a:bodyPr>
            <a:normAutofit/>
          </a:bodyPr>
          <a:lstStyle/>
          <a:p>
            <a:pPr algn="ctr"/>
            <a:r>
              <a:rPr lang="en-US" sz="3600" dirty="0" smtClean="0"/>
              <a:t>UTILITY COORDINATION</a:t>
            </a:r>
            <a:endParaRPr lang="en-US" sz="3600" dirty="0"/>
          </a:p>
        </p:txBody>
      </p:sp>
      <p:sp>
        <p:nvSpPr>
          <p:cNvPr id="3" name="Text Placeholder 2"/>
          <p:cNvSpPr>
            <a:spLocks noGrp="1"/>
          </p:cNvSpPr>
          <p:nvPr>
            <p:ph type="body" idx="1"/>
          </p:nvPr>
        </p:nvSpPr>
        <p:spPr/>
        <p:txBody>
          <a:bodyPr/>
          <a:lstStyle/>
          <a:p>
            <a:r>
              <a:rPr lang="en-US" sz="1800" dirty="0" smtClean="0"/>
              <a:t>FIBER OPTIC LINE SUPPORTED DURING CONSTRUCTION</a:t>
            </a:r>
            <a:endParaRPr lang="en-US" sz="1800" dirty="0"/>
          </a:p>
        </p:txBody>
      </p:sp>
      <p:sp>
        <p:nvSpPr>
          <p:cNvPr id="5" name="Text Placeholder 4"/>
          <p:cNvSpPr>
            <a:spLocks noGrp="1"/>
          </p:cNvSpPr>
          <p:nvPr>
            <p:ph type="body" sz="half" idx="3"/>
          </p:nvPr>
        </p:nvSpPr>
        <p:spPr/>
        <p:txBody>
          <a:bodyPr>
            <a:normAutofit fontScale="92500" lnSpcReduction="20000"/>
          </a:bodyPr>
          <a:lstStyle/>
          <a:p>
            <a:r>
              <a:rPr lang="en-US" dirty="0" smtClean="0"/>
              <a:t>FIBER OPTIC LINE CONCRETE DUCT RE-CONSTRUCTED</a:t>
            </a:r>
            <a:endParaRPr lang="en-US" dirty="0"/>
          </a:p>
        </p:txBody>
      </p:sp>
      <p:pic>
        <p:nvPicPr>
          <p:cNvPr id="10" name="Content Placeholder 9"/>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999133" y="2362200"/>
            <a:ext cx="2956322" cy="3941763"/>
          </a:xfrm>
          <a:prstGeom prst="rect">
            <a:avLst/>
          </a:prstGeom>
        </p:spPr>
      </p:pic>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88050" y="2362200"/>
            <a:ext cx="2955725" cy="3941763"/>
          </a:xfrm>
          <a:prstGeom prst="rect">
            <a:avLst/>
          </a:prstGeom>
        </p:spPr>
      </p:pic>
    </p:spTree>
    <p:extLst>
      <p:ext uri="{BB962C8B-B14F-4D97-AF65-F5344CB8AC3E}">
        <p14:creationId xmlns:p14="http://schemas.microsoft.com/office/powerpoint/2010/main" val="1134504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09148"/>
          </a:xfrm>
        </p:spPr>
        <p:txBody>
          <a:bodyPr>
            <a:normAutofit/>
          </a:bodyPr>
          <a:lstStyle/>
          <a:p>
            <a:pPr algn="ctr"/>
            <a:r>
              <a:rPr lang="en-US" sz="3600" dirty="0" smtClean="0"/>
              <a:t>RETAINING WALL</a:t>
            </a:r>
            <a:endParaRPr lang="en-US" sz="3600" dirty="0"/>
          </a:p>
        </p:txBody>
      </p:sp>
      <p:sp>
        <p:nvSpPr>
          <p:cNvPr id="3" name="Text Placeholder 2"/>
          <p:cNvSpPr>
            <a:spLocks noGrp="1"/>
          </p:cNvSpPr>
          <p:nvPr>
            <p:ph type="body" idx="1"/>
          </p:nvPr>
        </p:nvSpPr>
        <p:spPr/>
        <p:txBody>
          <a:bodyPr/>
          <a:lstStyle/>
          <a:p>
            <a:r>
              <a:rPr lang="en-US" dirty="0" smtClean="0"/>
              <a:t>BEFORE</a:t>
            </a:r>
            <a:endParaRPr lang="en-US" dirty="0"/>
          </a:p>
        </p:txBody>
      </p:sp>
      <p:sp>
        <p:nvSpPr>
          <p:cNvPr id="5" name="Text Placeholder 4"/>
          <p:cNvSpPr>
            <a:spLocks noGrp="1"/>
          </p:cNvSpPr>
          <p:nvPr>
            <p:ph type="body" sz="half" idx="3"/>
          </p:nvPr>
        </p:nvSpPr>
        <p:spPr/>
        <p:txBody>
          <a:bodyPr>
            <a:normAutofit/>
          </a:bodyPr>
          <a:lstStyle/>
          <a:p>
            <a:r>
              <a:rPr lang="en-US" dirty="0" smtClean="0"/>
              <a:t>AFTER</a:t>
            </a:r>
            <a:endParaRPr lang="en-US" dirty="0"/>
          </a:p>
        </p:txBody>
      </p:sp>
      <p:pic>
        <p:nvPicPr>
          <p:cNvPr id="9" name="Content Placeholder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329936" y="2667000"/>
            <a:ext cx="4167452" cy="3125589"/>
          </a:xfrm>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73328" y="2666999"/>
            <a:ext cx="4167452" cy="3125589"/>
          </a:xfrm>
        </p:spPr>
      </p:pic>
    </p:spTree>
    <p:extLst>
      <p:ext uri="{BB962C8B-B14F-4D97-AF65-F5344CB8AC3E}">
        <p14:creationId xmlns:p14="http://schemas.microsoft.com/office/powerpoint/2010/main" val="4065586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09148"/>
          </a:xfrm>
        </p:spPr>
        <p:txBody>
          <a:bodyPr>
            <a:normAutofit/>
          </a:bodyPr>
          <a:lstStyle/>
          <a:p>
            <a:pPr algn="ctr"/>
            <a:r>
              <a:rPr lang="en-US" sz="3600" dirty="0" smtClean="0"/>
              <a:t>US 231 LOOKING NORTH</a:t>
            </a:r>
            <a:endParaRPr lang="en-US" sz="3600" dirty="0"/>
          </a:p>
        </p:txBody>
      </p:sp>
      <p:sp>
        <p:nvSpPr>
          <p:cNvPr id="3" name="Text Placeholder 2"/>
          <p:cNvSpPr>
            <a:spLocks noGrp="1"/>
          </p:cNvSpPr>
          <p:nvPr>
            <p:ph type="body" idx="1"/>
          </p:nvPr>
        </p:nvSpPr>
        <p:spPr/>
        <p:txBody>
          <a:bodyPr/>
          <a:lstStyle/>
          <a:p>
            <a:r>
              <a:rPr lang="en-US" dirty="0" smtClean="0"/>
              <a:t>BEFORE</a:t>
            </a:r>
            <a:endParaRPr lang="en-US" dirty="0"/>
          </a:p>
        </p:txBody>
      </p:sp>
      <p:sp>
        <p:nvSpPr>
          <p:cNvPr id="5" name="Text Placeholder 4"/>
          <p:cNvSpPr>
            <a:spLocks noGrp="1"/>
          </p:cNvSpPr>
          <p:nvPr>
            <p:ph type="body" sz="half" idx="3"/>
          </p:nvPr>
        </p:nvSpPr>
        <p:spPr/>
        <p:txBody>
          <a:bodyPr>
            <a:normAutofit/>
          </a:bodyPr>
          <a:lstStyle/>
          <a:p>
            <a:r>
              <a:rPr lang="en-US" dirty="0" smtClean="0"/>
              <a:t>AFTER</a:t>
            </a:r>
            <a:endParaRPr lang="en-US" dirty="0"/>
          </a:p>
        </p:txBody>
      </p:sp>
      <p:pic>
        <p:nvPicPr>
          <p:cNvPr id="7" name="Content Placeholder 6"/>
          <p:cNvPicPr>
            <a:picLocks noGrp="1" noChangeAspect="1"/>
          </p:cNvPicPr>
          <p:nvPr>
            <p:ph sz="quarter" idx="4"/>
          </p:nvPr>
        </p:nvPicPr>
        <p:blipFill>
          <a:blip r:embed="rId2"/>
          <a:stretch>
            <a:fillRect/>
          </a:stretch>
        </p:blipFill>
        <p:spPr>
          <a:xfrm>
            <a:off x="4645024" y="2667000"/>
            <a:ext cx="4041775" cy="3031331"/>
          </a:xfrm>
          <a:prstGeom prst="rect">
            <a:avLst/>
          </a:prstGeom>
        </p:spPr>
      </p:pic>
      <p:pic>
        <p:nvPicPr>
          <p:cNvPr id="10" name="Content Placeholder 9"/>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57200" y="2667000"/>
            <a:ext cx="4040188" cy="3030141"/>
          </a:xfrm>
        </p:spPr>
      </p:pic>
    </p:spTree>
    <p:extLst>
      <p:ext uri="{BB962C8B-B14F-4D97-AF65-F5344CB8AC3E}">
        <p14:creationId xmlns:p14="http://schemas.microsoft.com/office/powerpoint/2010/main" val="3905513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2514600"/>
          </a:xfrm>
        </p:spPr>
        <p:txBody>
          <a:bodyPr/>
          <a:lstStyle/>
          <a:p>
            <a:pPr algn="ctr" eaLnBrk="1" fontAlgn="auto" hangingPunct="1">
              <a:spcAft>
                <a:spcPts val="0"/>
              </a:spcAft>
              <a:defRPr/>
            </a:pPr>
            <a:r>
              <a:rPr lang="en-US" sz="4000" dirty="0" smtClean="0"/>
              <a:t>12-1085</a:t>
            </a:r>
            <a:r>
              <a:rPr lang="en-US" sz="3200" dirty="0" smtClean="0"/>
              <a:t/>
            </a:r>
            <a:br>
              <a:rPr lang="en-US" sz="3200" dirty="0" smtClean="0"/>
            </a:br>
            <a:r>
              <a:rPr lang="en-US" sz="3200" dirty="0" smtClean="0"/>
              <a:t>KY 777 Bridge Replacement at Garrett</a:t>
            </a:r>
            <a:br>
              <a:rPr lang="en-US" sz="3200" dirty="0" smtClean="0"/>
            </a:br>
            <a:r>
              <a:rPr lang="en-US" sz="3200" dirty="0" smtClean="0"/>
              <a:t>Floyd County</a:t>
            </a:r>
            <a:endParaRPr lang="en-US" sz="3200" dirty="0"/>
          </a:p>
        </p:txBody>
      </p:sp>
      <p:pic>
        <p:nvPicPr>
          <p:cNvPr id="1026" name="Picture 2" descr="U:\12-1085 Garrett\Pictures 1-26-12\IMG_2828.JPG"/>
          <p:cNvPicPr>
            <a:picLocks noChangeAspect="1" noChangeArrowheads="1"/>
          </p:cNvPicPr>
          <p:nvPr/>
        </p:nvPicPr>
        <p:blipFill>
          <a:blip r:embed="rId3" cstate="print"/>
          <a:srcRect t="7668" r="7216" b="30991"/>
          <a:stretch>
            <a:fillRect/>
          </a:stretch>
        </p:blipFill>
        <p:spPr bwMode="auto">
          <a:xfrm>
            <a:off x="1438694" y="2779143"/>
            <a:ext cx="6197600" cy="3073400"/>
          </a:xfrm>
          <a:prstGeom prst="rect">
            <a:avLst/>
          </a:prstGeom>
          <a:ln w="38100">
            <a:solidFill>
              <a:schemeClr val="accent3"/>
            </a:solidFill>
            <a:miter lim="800000"/>
          </a:ln>
          <a:effectLst>
            <a:outerShdw blurRad="190500" algn="tl" rotWithShape="0">
              <a:srgbClr val="000000">
                <a:alpha val="70000"/>
              </a:srgbClr>
            </a:outerShdw>
          </a:effectLst>
        </p:spPr>
      </p:pic>
    </p:spTree>
    <p:extLst>
      <p:ext uri="{BB962C8B-B14F-4D97-AF65-F5344CB8AC3E}">
        <p14:creationId xmlns:p14="http://schemas.microsoft.com/office/powerpoint/2010/main" val="2187866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65138" y="360363"/>
            <a:ext cx="8229600" cy="1143000"/>
          </a:xfrm>
        </p:spPr>
        <p:txBody>
          <a:bodyPr/>
          <a:lstStyle/>
          <a:p>
            <a:pPr eaLnBrk="1" hangingPunct="1"/>
            <a:r>
              <a:rPr lang="en-US" dirty="0" smtClean="0"/>
              <a:t>Project Location</a:t>
            </a:r>
          </a:p>
        </p:txBody>
      </p:sp>
      <p:sp>
        <p:nvSpPr>
          <p:cNvPr id="7171" name="Content Placeholder 2"/>
          <p:cNvSpPr>
            <a:spLocks noGrp="1"/>
          </p:cNvSpPr>
          <p:nvPr>
            <p:ph idx="1"/>
          </p:nvPr>
        </p:nvSpPr>
        <p:spPr/>
        <p:txBody>
          <a:bodyPr/>
          <a:lstStyle/>
          <a:p>
            <a:pPr eaLnBrk="1" hangingPunct="1"/>
            <a:endParaRPr lang="en-US" dirty="0" smtClean="0"/>
          </a:p>
        </p:txBody>
      </p:sp>
      <p:sp>
        <p:nvSpPr>
          <p:cNvPr id="9" name="Oval 8"/>
          <p:cNvSpPr/>
          <p:nvPr/>
        </p:nvSpPr>
        <p:spPr>
          <a:xfrm rot="18308522">
            <a:off x="3573463" y="4411662"/>
            <a:ext cx="782638" cy="303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prstClr val="white"/>
                </a:solidFill>
              </a:rPr>
              <a:t>KY 80</a:t>
            </a:r>
          </a:p>
        </p:txBody>
      </p:sp>
      <p:pic>
        <p:nvPicPr>
          <p:cNvPr id="7173" name="Picture 2" descr="C:\Users\chris.james\Desktop\12-1085 Joint Inspection Plans\pics for presentation\12-1085-Garrett-birds-eye.jpg"/>
          <p:cNvPicPr>
            <a:picLocks noChangeAspect="1" noChangeArrowheads="1"/>
          </p:cNvPicPr>
          <p:nvPr/>
        </p:nvPicPr>
        <p:blipFill>
          <a:blip r:embed="rId3" cstate="print"/>
          <a:srcRect/>
          <a:stretch>
            <a:fillRect/>
          </a:stretch>
        </p:blipFill>
        <p:spPr bwMode="auto">
          <a:xfrm>
            <a:off x="465138" y="1473200"/>
            <a:ext cx="8048625" cy="4995863"/>
          </a:xfrm>
          <a:prstGeom prst="rect">
            <a:avLst/>
          </a:prstGeom>
          <a:noFill/>
          <a:ln w="9525">
            <a:noFill/>
            <a:miter lim="800000"/>
            <a:headEnd/>
            <a:tailEnd/>
          </a:ln>
        </p:spPr>
      </p:pic>
      <p:sp>
        <p:nvSpPr>
          <p:cNvPr id="5" name="Rectangular Callout 4"/>
          <p:cNvSpPr/>
          <p:nvPr/>
        </p:nvSpPr>
        <p:spPr>
          <a:xfrm>
            <a:off x="207963" y="5295900"/>
            <a:ext cx="1371600" cy="762000"/>
          </a:xfrm>
          <a:prstGeom prst="wedgeRectCallout">
            <a:avLst>
              <a:gd name="adj1" fmla="val 181683"/>
              <a:gd name="adj2" fmla="val -16145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Project Location</a:t>
            </a:r>
          </a:p>
        </p:txBody>
      </p:sp>
      <p:sp>
        <p:nvSpPr>
          <p:cNvPr id="8" name="Right Arrow 7"/>
          <p:cNvSpPr/>
          <p:nvPr/>
        </p:nvSpPr>
        <p:spPr>
          <a:xfrm>
            <a:off x="5978525" y="1751013"/>
            <a:ext cx="2001838" cy="508000"/>
          </a:xfrm>
          <a:prstGeom prst="rightArrow">
            <a:avLst>
              <a:gd name="adj1" fmla="val 63044"/>
              <a:gd name="adj2" fmla="val 70070"/>
            </a:avLst>
          </a:prstGeom>
        </p:spPr>
        <p:style>
          <a:lnRef idx="3">
            <a:schemeClr val="lt1"/>
          </a:lnRef>
          <a:fillRef idx="1">
            <a:schemeClr val="accent3"/>
          </a:fillRef>
          <a:effectRef idx="1">
            <a:schemeClr val="accent3"/>
          </a:effectRef>
          <a:fontRef idx="minor">
            <a:schemeClr val="lt1"/>
          </a:fontRef>
        </p:style>
        <p:txBody>
          <a:bodyPr lIns="64008" rIns="45720" anchor="ctr"/>
          <a:lstStyle/>
          <a:p>
            <a:pPr>
              <a:defRPr/>
            </a:pPr>
            <a:r>
              <a:rPr lang="en-US" sz="1400" dirty="0">
                <a:solidFill>
                  <a:prstClr val="black"/>
                </a:solidFill>
              </a:rPr>
              <a:t>To Prestonsburg</a:t>
            </a:r>
          </a:p>
        </p:txBody>
      </p:sp>
    </p:spTree>
    <p:extLst>
      <p:ext uri="{BB962C8B-B14F-4D97-AF65-F5344CB8AC3E}">
        <p14:creationId xmlns:p14="http://schemas.microsoft.com/office/powerpoint/2010/main" val="3297550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dirty="0" smtClean="0"/>
              <a:t>Existing Conditions</a:t>
            </a:r>
          </a:p>
        </p:txBody>
      </p:sp>
      <p:sp>
        <p:nvSpPr>
          <p:cNvPr id="3" name="Content Placeholder 2"/>
          <p:cNvSpPr>
            <a:spLocks noGrp="1"/>
          </p:cNvSpPr>
          <p:nvPr>
            <p:ph idx="1"/>
          </p:nvPr>
        </p:nvSpPr>
        <p:spPr>
          <a:xfrm>
            <a:off x="457200" y="1935163"/>
            <a:ext cx="8229600" cy="4789487"/>
          </a:xfrm>
        </p:spPr>
        <p:txBody>
          <a:bodyPr>
            <a:normAutofit fontScale="85000" lnSpcReduction="20000"/>
          </a:bodyPr>
          <a:lstStyle/>
          <a:p>
            <a:pPr marL="274320" indent="-274320" eaLnBrk="1" fontAlgn="auto" hangingPunct="1">
              <a:lnSpc>
                <a:spcPct val="120000"/>
              </a:lnSpc>
              <a:spcAft>
                <a:spcPts val="0"/>
              </a:spcAft>
              <a:buClr>
                <a:schemeClr val="accent3"/>
              </a:buClr>
              <a:buFont typeface="Wingdings 2"/>
              <a:buChar char=""/>
              <a:defRPr/>
            </a:pPr>
            <a:r>
              <a:rPr lang="en-US" dirty="0" smtClean="0"/>
              <a:t>One-Lane Steel Truss Bridge </a:t>
            </a:r>
          </a:p>
          <a:p>
            <a:pPr marL="640080" lvl="1" indent="-246888" eaLnBrk="1" fontAlgn="auto" hangingPunct="1">
              <a:lnSpc>
                <a:spcPct val="120000"/>
              </a:lnSpc>
              <a:spcAft>
                <a:spcPts val="0"/>
              </a:spcAft>
              <a:buFont typeface="Wingdings 2"/>
              <a:buChar char=""/>
              <a:defRPr/>
            </a:pPr>
            <a:r>
              <a:rPr lang="en-US" dirty="0" smtClean="0"/>
              <a:t>Approx. 11.5’ wide with 3.5’ sidewalk</a:t>
            </a:r>
          </a:p>
          <a:p>
            <a:pPr marL="640080" lvl="1" indent="-246888" eaLnBrk="1" fontAlgn="auto" hangingPunct="1">
              <a:lnSpc>
                <a:spcPct val="120000"/>
              </a:lnSpc>
              <a:spcAft>
                <a:spcPts val="0"/>
              </a:spcAft>
              <a:buFont typeface="Wingdings 2"/>
              <a:buChar char=""/>
              <a:defRPr/>
            </a:pPr>
            <a:r>
              <a:rPr lang="en-US" dirty="0" smtClean="0"/>
              <a:t>Single Span (approx. 100’)</a:t>
            </a:r>
          </a:p>
          <a:p>
            <a:pPr marL="640080" lvl="1" indent="-246888" eaLnBrk="1" fontAlgn="auto" hangingPunct="1">
              <a:lnSpc>
                <a:spcPct val="120000"/>
              </a:lnSpc>
              <a:spcAft>
                <a:spcPts val="0"/>
              </a:spcAft>
              <a:buFont typeface="Wingdings 2"/>
              <a:buChar char=""/>
              <a:defRPr/>
            </a:pPr>
            <a:r>
              <a:rPr lang="en-US" dirty="0" smtClean="0"/>
              <a:t>Opening Area = 1,471 sq. ft.</a:t>
            </a:r>
          </a:p>
          <a:p>
            <a:pPr marL="640080" lvl="1" indent="-246888" eaLnBrk="1" fontAlgn="auto" hangingPunct="1">
              <a:lnSpc>
                <a:spcPct val="120000"/>
              </a:lnSpc>
              <a:spcAft>
                <a:spcPts val="0"/>
              </a:spcAft>
              <a:buFont typeface="Wingdings 2"/>
              <a:buChar char=""/>
              <a:defRPr/>
            </a:pPr>
            <a:r>
              <a:rPr lang="en-US" dirty="0" smtClean="0"/>
              <a:t>Sufficiency Rating = 3</a:t>
            </a:r>
          </a:p>
          <a:p>
            <a:pPr marL="640080" lvl="1" indent="-246888" eaLnBrk="1" fontAlgn="auto" hangingPunct="1">
              <a:lnSpc>
                <a:spcPct val="120000"/>
              </a:lnSpc>
              <a:spcAft>
                <a:spcPts val="0"/>
              </a:spcAft>
              <a:buFont typeface="Wingdings 2"/>
              <a:buChar char=""/>
              <a:defRPr/>
            </a:pPr>
            <a:r>
              <a:rPr lang="en-US" dirty="0" smtClean="0"/>
              <a:t>Built in 1944 </a:t>
            </a:r>
          </a:p>
          <a:p>
            <a:pPr lvl="2" indent="-246888" eaLnBrk="1" fontAlgn="auto" hangingPunct="1">
              <a:lnSpc>
                <a:spcPct val="120000"/>
              </a:lnSpc>
              <a:spcAft>
                <a:spcPts val="0"/>
              </a:spcAft>
              <a:buFont typeface="Wingdings 2"/>
              <a:buChar char=""/>
              <a:defRPr/>
            </a:pPr>
            <a:r>
              <a:rPr lang="en-US" dirty="0" smtClean="0"/>
              <a:t>Eligible for National Register of Historic Places</a:t>
            </a:r>
          </a:p>
          <a:p>
            <a:pPr marL="640080" lvl="1" indent="-246888" eaLnBrk="1" fontAlgn="auto" hangingPunct="1">
              <a:lnSpc>
                <a:spcPct val="120000"/>
              </a:lnSpc>
              <a:spcAft>
                <a:spcPts val="0"/>
              </a:spcAft>
              <a:buFont typeface="Wingdings 2"/>
              <a:buChar char=""/>
              <a:defRPr/>
            </a:pPr>
            <a:endParaRPr lang="en-US" dirty="0" smtClean="0"/>
          </a:p>
          <a:p>
            <a:pPr marL="274320" indent="-274320" eaLnBrk="1" fontAlgn="auto" hangingPunct="1">
              <a:lnSpc>
                <a:spcPct val="120000"/>
              </a:lnSpc>
              <a:spcAft>
                <a:spcPts val="0"/>
              </a:spcAft>
              <a:buClr>
                <a:schemeClr val="accent3"/>
              </a:buClr>
              <a:buFont typeface="Wingdings 2"/>
              <a:buChar char=""/>
              <a:defRPr/>
            </a:pPr>
            <a:r>
              <a:rPr lang="en-US" dirty="0" smtClean="0"/>
              <a:t>Approx. 16’-18’ wide approaches</a:t>
            </a:r>
          </a:p>
          <a:p>
            <a:pPr marL="274320" indent="-274320" eaLnBrk="1" fontAlgn="auto" hangingPunct="1">
              <a:lnSpc>
                <a:spcPct val="120000"/>
              </a:lnSpc>
              <a:spcAft>
                <a:spcPts val="0"/>
              </a:spcAft>
              <a:buClr>
                <a:schemeClr val="accent3"/>
              </a:buClr>
              <a:buFont typeface="Wingdings 2"/>
              <a:buChar char=""/>
              <a:defRPr/>
            </a:pPr>
            <a:r>
              <a:rPr lang="en-US" dirty="0" smtClean="0"/>
              <a:t>ADT</a:t>
            </a:r>
          </a:p>
          <a:p>
            <a:pPr marL="640080" lvl="1" indent="-246888" eaLnBrk="1" fontAlgn="auto" hangingPunct="1">
              <a:lnSpc>
                <a:spcPct val="120000"/>
              </a:lnSpc>
              <a:spcAft>
                <a:spcPts val="0"/>
              </a:spcAft>
              <a:buFont typeface="Wingdings 2"/>
              <a:buChar char=""/>
              <a:defRPr/>
            </a:pPr>
            <a:r>
              <a:rPr lang="en-US" dirty="0" smtClean="0"/>
              <a:t>2008: 640</a:t>
            </a:r>
          </a:p>
          <a:p>
            <a:pPr marL="640080" lvl="1" indent="-246888" eaLnBrk="1" fontAlgn="auto" hangingPunct="1">
              <a:lnSpc>
                <a:spcPct val="120000"/>
              </a:lnSpc>
              <a:spcAft>
                <a:spcPts val="0"/>
              </a:spcAft>
              <a:buFont typeface="Wingdings 2"/>
              <a:buChar char=""/>
              <a:defRPr/>
            </a:pPr>
            <a:r>
              <a:rPr lang="en-US" dirty="0" smtClean="0"/>
              <a:t>2028: 800</a:t>
            </a:r>
          </a:p>
        </p:txBody>
      </p:sp>
      <p:pic>
        <p:nvPicPr>
          <p:cNvPr id="1026" name="Picture 2" descr="U:\12-1085 Garrett\Pictures 1-26-12\IMG_2796.JPG"/>
          <p:cNvPicPr>
            <a:picLocks noChangeAspect="1" noChangeArrowheads="1"/>
          </p:cNvPicPr>
          <p:nvPr/>
        </p:nvPicPr>
        <p:blipFill>
          <a:blip r:embed="rId3" cstate="print"/>
          <a:stretch>
            <a:fillRect/>
          </a:stretch>
        </p:blipFill>
        <p:spPr bwMode="auto">
          <a:xfrm>
            <a:off x="5986463" y="4451350"/>
            <a:ext cx="3005137" cy="2254250"/>
          </a:xfrm>
          <a:prstGeom prst="rect">
            <a:avLst/>
          </a:prstGeom>
          <a:ln w="38100">
            <a:solidFill>
              <a:schemeClr val="accent3"/>
            </a:solidFill>
            <a:miter lim="800000"/>
          </a:ln>
          <a:effectLst>
            <a:outerShdw blurRad="190500" algn="tl" rotWithShape="0">
              <a:srgbClr val="000000">
                <a:alpha val="70000"/>
              </a:srgbClr>
            </a:outerShdw>
          </a:effectLst>
        </p:spPr>
      </p:pic>
    </p:spTree>
    <p:extLst>
      <p:ext uri="{BB962C8B-B14F-4D97-AF65-F5344CB8AC3E}">
        <p14:creationId xmlns:p14="http://schemas.microsoft.com/office/powerpoint/2010/main" val="2106054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12-1085 Garrett\Pictures 1-26-12\IMG_2796.JPG"/>
          <p:cNvPicPr>
            <a:picLocks noChangeAspect="1" noChangeArrowheads="1"/>
          </p:cNvPicPr>
          <p:nvPr/>
        </p:nvPicPr>
        <p:blipFill>
          <a:blip r:embed="rId3" cstate="print"/>
          <a:srcRect l="15184" t="4773" r="31219"/>
          <a:stretch>
            <a:fillRect/>
          </a:stretch>
        </p:blipFill>
        <p:spPr bwMode="auto">
          <a:xfrm>
            <a:off x="144463" y="527050"/>
            <a:ext cx="4356100" cy="5803900"/>
          </a:xfrm>
          <a:prstGeom prst="rect">
            <a:avLst/>
          </a:prstGeom>
          <a:ln w="38100">
            <a:solidFill>
              <a:schemeClr val="accent3"/>
            </a:solidFill>
            <a:miter lim="800000"/>
          </a:ln>
          <a:effectLst>
            <a:outerShdw blurRad="190500" algn="tl" rotWithShape="0">
              <a:srgbClr val="000000">
                <a:alpha val="70000"/>
              </a:srgbClr>
            </a:outerShdw>
          </a:effectLst>
        </p:spPr>
      </p:pic>
      <p:pic>
        <p:nvPicPr>
          <p:cNvPr id="8" name="Picture 2" descr="U:\12-1085 Garrett\Pictures 1-26-12\IMG_2796.JPG"/>
          <p:cNvPicPr>
            <a:picLocks noChangeAspect="1" noChangeArrowheads="1"/>
          </p:cNvPicPr>
          <p:nvPr/>
        </p:nvPicPr>
        <p:blipFill>
          <a:blip r:embed="rId4" cstate="print"/>
          <a:stretch>
            <a:fillRect/>
          </a:stretch>
        </p:blipFill>
        <p:spPr bwMode="auto">
          <a:xfrm>
            <a:off x="4646613" y="527050"/>
            <a:ext cx="4352925" cy="5803900"/>
          </a:xfrm>
          <a:prstGeom prst="rect">
            <a:avLst/>
          </a:prstGeom>
          <a:ln w="38100">
            <a:solidFill>
              <a:schemeClr val="accent3"/>
            </a:solidFill>
            <a:miter lim="800000"/>
          </a:ln>
          <a:effectLst>
            <a:outerShdw blurRad="190500" algn="tl" rotWithShape="0">
              <a:srgbClr val="000000">
                <a:alpha val="70000"/>
              </a:srgbClr>
            </a:outerShdw>
          </a:effectLst>
        </p:spPr>
      </p:pic>
    </p:spTree>
    <p:extLst>
      <p:ext uri="{BB962C8B-B14F-4D97-AF65-F5344CB8AC3E}">
        <p14:creationId xmlns:p14="http://schemas.microsoft.com/office/powerpoint/2010/main" val="1419297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15000" y="4495800"/>
            <a:ext cx="2849017" cy="2074689"/>
          </a:xfrm>
          <a:prstGeom prst="ellipse">
            <a:avLst/>
          </a:prstGeom>
          <a:ln w="63500" cap="rnd">
            <a:solidFill>
              <a:srgbClr val="333333"/>
            </a:solid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ctrTitle"/>
          </p:nvPr>
        </p:nvSpPr>
        <p:spPr>
          <a:xfrm>
            <a:off x="313732" y="623617"/>
            <a:ext cx="6154713" cy="2362201"/>
          </a:xfrm>
        </p:spPr>
        <p:txBody>
          <a:bodyPr>
            <a:normAutofit fontScale="90000"/>
          </a:bodyPr>
          <a:lstStyle/>
          <a:p>
            <a:r>
              <a:rPr lang="en-US" dirty="0" smtClean="0"/>
              <a:t>KY 30 TRAVELLERS REST </a:t>
            </a:r>
            <a:br>
              <a:rPr lang="en-US" dirty="0" smtClean="0"/>
            </a:br>
            <a:r>
              <a:rPr lang="en-US" dirty="0" smtClean="0"/>
              <a:t>RECONSTRUCTION PROJECT</a:t>
            </a:r>
            <a:endParaRPr lang="en-US"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95600" y="3118621"/>
            <a:ext cx="2889250" cy="2166937"/>
          </a:xfrm>
          <a:prstGeom prst="ellipse">
            <a:avLst/>
          </a:prstGeom>
          <a:ln w="63500" cap="rnd">
            <a:solidFill>
              <a:srgbClr val="333333"/>
            </a:solid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8" name="Title 1"/>
          <p:cNvSpPr txBox="1">
            <a:spLocks/>
          </p:cNvSpPr>
          <p:nvPr/>
        </p:nvSpPr>
        <p:spPr>
          <a:xfrm>
            <a:off x="397400" y="3733800"/>
            <a:ext cx="7138628" cy="2362201"/>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smtClean="0"/>
              <a:t> </a:t>
            </a:r>
          </a:p>
          <a:p>
            <a:endParaRPr lang="en-US" sz="2000" dirty="0"/>
          </a:p>
          <a:p>
            <a:r>
              <a:rPr lang="en-US" sz="2000" dirty="0" smtClean="0"/>
              <a:t/>
            </a:r>
            <a:br>
              <a:rPr lang="en-US" sz="2000" dirty="0" smtClean="0"/>
            </a:br>
            <a:r>
              <a:rPr lang="en-US" sz="2000" dirty="0" smtClean="0"/>
              <a:t>district 10</a:t>
            </a:r>
          </a:p>
          <a:p>
            <a:r>
              <a:rPr lang="en-US" sz="2000" dirty="0" smtClean="0"/>
              <a:t>design section</a:t>
            </a:r>
          </a:p>
          <a:p>
            <a:endParaRPr lang="en-US" sz="2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7134" y="1676400"/>
            <a:ext cx="3913656" cy="29352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628" y="1320282"/>
            <a:ext cx="5174773" cy="552061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66800" y="762000"/>
            <a:ext cx="2209799" cy="562514"/>
          </a:xfrm>
        </p:spPr>
        <p:txBody>
          <a:bodyPr>
            <a:normAutofit fontScale="90000"/>
          </a:bodyPr>
          <a:lstStyle/>
          <a:p>
            <a:pPr eaLnBrk="1" hangingPunct="1"/>
            <a:r>
              <a:rPr lang="en-US" sz="3200" dirty="0" smtClean="0"/>
              <a:t>Alternates</a:t>
            </a:r>
          </a:p>
        </p:txBody>
      </p:sp>
      <p:sp>
        <p:nvSpPr>
          <p:cNvPr id="55299" name="Content Placeholder 4"/>
          <p:cNvSpPr>
            <a:spLocks noGrp="1"/>
          </p:cNvSpPr>
          <p:nvPr>
            <p:ph idx="1"/>
          </p:nvPr>
        </p:nvSpPr>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sz="300" dirty="0" smtClean="0"/>
          </a:p>
        </p:txBody>
      </p:sp>
      <p:graphicFrame>
        <p:nvGraphicFramePr>
          <p:cNvPr id="6" name="Content Placeholder 3"/>
          <p:cNvGraphicFramePr>
            <a:graphicFrameLocks/>
          </p:cNvGraphicFramePr>
          <p:nvPr>
            <p:extLst/>
          </p:nvPr>
        </p:nvGraphicFramePr>
        <p:xfrm>
          <a:off x="2132604" y="914400"/>
          <a:ext cx="6835494" cy="3108960"/>
        </p:xfrm>
        <a:graphic>
          <a:graphicData uri="http://schemas.openxmlformats.org/drawingml/2006/table">
            <a:tbl>
              <a:tblPr firstRow="1" bandRow="1">
                <a:tableStyleId>{EB344D84-9AFB-497E-A393-DC336BA19D2E}</a:tableStyleId>
              </a:tblPr>
              <a:tblGrid>
                <a:gridCol w="2120342"/>
                <a:gridCol w="1058062"/>
                <a:gridCol w="1058062"/>
                <a:gridCol w="1299514"/>
                <a:gridCol w="1299514"/>
              </a:tblGrid>
              <a:tr h="508149">
                <a:tc>
                  <a:txBody>
                    <a:bodyPr/>
                    <a:lstStyle/>
                    <a:p>
                      <a:endParaRPr lang="en-US" sz="1600" dirty="0">
                        <a:solidFill>
                          <a:schemeClr val="tx1"/>
                        </a:solidFill>
                      </a:endParaRPr>
                    </a:p>
                  </a:txBody>
                  <a:tcPr>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noFill/>
                  </a:tcPr>
                </a:tc>
                <a:tc>
                  <a:txBody>
                    <a:bodyPr/>
                    <a:lstStyle/>
                    <a:p>
                      <a:pPr algn="ctr"/>
                      <a:r>
                        <a:rPr lang="en-US" sz="1600" dirty="0" smtClean="0"/>
                        <a:t>Right of Way</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1600" dirty="0" smtClean="0"/>
                        <a:t>Utilities</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1600" dirty="0" smtClean="0"/>
                        <a:t>Construction</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1600" dirty="0" smtClean="0">
                          <a:solidFill>
                            <a:schemeClr val="bg1"/>
                          </a:solidFill>
                        </a:rPr>
                        <a:t>TOTAL</a:t>
                      </a:r>
                      <a:endParaRPr lang="en-US" sz="1600"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r>
              <a:tr h="508149">
                <a:tc>
                  <a:txBody>
                    <a:bodyPr/>
                    <a:lstStyle/>
                    <a:p>
                      <a:r>
                        <a:rPr lang="en-US" sz="1600" dirty="0" smtClean="0"/>
                        <a:t>Alternate 1 </a:t>
                      </a:r>
                    </a:p>
                    <a:p>
                      <a:r>
                        <a:rPr lang="en-US" sz="1600" dirty="0" smtClean="0"/>
                        <a:t> </a:t>
                      </a:r>
                      <a:r>
                        <a:rPr lang="en-US" sz="1400" dirty="0" smtClean="0"/>
                        <a:t>– Repair Existing</a:t>
                      </a:r>
                      <a:endParaRPr lang="en-US" sz="16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lang="en-US" sz="1600" dirty="0" smtClean="0"/>
                        <a:t>$48,500</a:t>
                      </a:r>
                      <a:endParaRPr lang="en-US" sz="16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$35,000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lang="en-US" sz="1600" dirty="0" smtClean="0"/>
                        <a:t>$730,400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$813,900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r h="695362">
                <a:tc>
                  <a:txBody>
                    <a:bodyPr/>
                    <a:lstStyle/>
                    <a:p>
                      <a:r>
                        <a:rPr lang="en-US" sz="1600" dirty="0" smtClean="0"/>
                        <a:t>Alternate 2 </a:t>
                      </a:r>
                    </a:p>
                    <a:p>
                      <a:r>
                        <a:rPr lang="en-US" sz="1600" dirty="0" smtClean="0"/>
                        <a:t> </a:t>
                      </a:r>
                      <a:r>
                        <a:rPr lang="en-US" sz="1400" dirty="0" smtClean="0"/>
                        <a:t>– Spread Box Beam Bridge</a:t>
                      </a:r>
                      <a:endParaRPr lang="en-US" sz="16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t>$159,700</a:t>
                      </a:r>
                      <a:endParaRPr lang="en-US" sz="16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$45,000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t>$643,617</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$848,317</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08149">
                <a:tc>
                  <a:txBody>
                    <a:bodyPr/>
                    <a:lstStyle/>
                    <a:p>
                      <a:r>
                        <a:rPr lang="en-US" sz="1600" dirty="0" smtClean="0"/>
                        <a:t>Alternate 3 </a:t>
                      </a:r>
                    </a:p>
                    <a:p>
                      <a:r>
                        <a:rPr lang="en-US" sz="1600" dirty="0" smtClean="0"/>
                        <a:t> </a:t>
                      </a:r>
                      <a:r>
                        <a:rPr lang="en-US" sz="1400" dirty="0" smtClean="0"/>
                        <a:t>– Thru-Girder</a:t>
                      </a:r>
                      <a:r>
                        <a:rPr lang="en-US" sz="1400" baseline="0" dirty="0" smtClean="0"/>
                        <a:t> Bridge</a:t>
                      </a:r>
                      <a:endParaRPr lang="en-US" sz="16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t>$152,200</a:t>
                      </a:r>
                      <a:endParaRPr lang="en-US" sz="16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$40,000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t>$898,216</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$1,090,416</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08149">
                <a:tc>
                  <a:txBody>
                    <a:bodyPr/>
                    <a:lstStyle/>
                    <a:p>
                      <a:r>
                        <a:rPr lang="en-US" sz="1600" dirty="0" smtClean="0"/>
                        <a:t>Alternate 4</a:t>
                      </a:r>
                      <a:r>
                        <a:rPr lang="en-US" sz="1600" baseline="0" dirty="0" smtClean="0"/>
                        <a:t> </a:t>
                      </a:r>
                    </a:p>
                    <a:p>
                      <a:r>
                        <a:rPr lang="en-US" sz="1600" baseline="0" dirty="0" smtClean="0"/>
                        <a:t> </a:t>
                      </a:r>
                      <a:r>
                        <a:rPr lang="en-US" sz="1400" baseline="0" dirty="0" smtClean="0"/>
                        <a:t>– Truss Bridge</a:t>
                      </a:r>
                      <a:endParaRPr lang="en-US" sz="16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lang="en-US" sz="1600" dirty="0" smtClean="0"/>
                        <a:t>$152,200</a:t>
                      </a:r>
                      <a:endParaRPr lang="en-US" sz="16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lang="en-US" sz="1600" dirty="0" smtClean="0">
                          <a:solidFill>
                            <a:schemeClr val="tx1"/>
                          </a:solidFill>
                        </a:rPr>
                        <a:t>$40,000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lang="en-US" sz="1600" dirty="0" smtClean="0"/>
                        <a:t>$1,068,301</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lang="en-US" sz="1600" dirty="0" smtClean="0">
                          <a:solidFill>
                            <a:schemeClr val="tx1"/>
                          </a:solidFill>
                        </a:rPr>
                        <a:t>$1,260,501</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bl>
          </a:graphicData>
        </a:graphic>
      </p:graphicFrame>
      <p:sp>
        <p:nvSpPr>
          <p:cNvPr id="5" name="Content Placeholder 2"/>
          <p:cNvSpPr txBox="1">
            <a:spLocks/>
          </p:cNvSpPr>
          <p:nvPr/>
        </p:nvSpPr>
        <p:spPr bwMode="auto">
          <a:xfrm>
            <a:off x="2743200" y="4800600"/>
            <a:ext cx="6254750" cy="195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0" indent="-274320" eaLnBrk="1" fontAlgn="auto" hangingPunct="1">
              <a:spcAft>
                <a:spcPts val="0"/>
              </a:spcAft>
              <a:buFont typeface="Wingdings 2"/>
              <a:buChar char=""/>
              <a:defRPr/>
            </a:pPr>
            <a:r>
              <a:rPr lang="en-US" sz="2200" dirty="0" smtClean="0">
                <a:solidFill>
                  <a:prstClr val="black"/>
                </a:solidFill>
              </a:rPr>
              <a:t>Low traffic volumes utilizing the bridge</a:t>
            </a:r>
          </a:p>
          <a:p>
            <a:pPr marL="274320" indent="-274320" eaLnBrk="1" fontAlgn="auto" hangingPunct="1">
              <a:spcAft>
                <a:spcPts val="0"/>
              </a:spcAft>
              <a:buFont typeface="Wingdings 2"/>
              <a:buChar char=""/>
              <a:defRPr/>
            </a:pPr>
            <a:r>
              <a:rPr lang="en-US" sz="2200" dirty="0" smtClean="0">
                <a:solidFill>
                  <a:prstClr val="black"/>
                </a:solidFill>
              </a:rPr>
              <a:t>Emphasis to preserve truss bridges</a:t>
            </a:r>
            <a:endParaRPr lang="en-US" sz="1800" dirty="0" smtClean="0">
              <a:solidFill>
                <a:prstClr val="black"/>
              </a:solidFill>
            </a:endParaRPr>
          </a:p>
          <a:p>
            <a:pPr marL="274320" indent="-274320" eaLnBrk="1" fontAlgn="auto" hangingPunct="1">
              <a:spcAft>
                <a:spcPts val="0"/>
              </a:spcAft>
              <a:buFont typeface="Wingdings 2"/>
              <a:buChar char=""/>
              <a:defRPr/>
            </a:pPr>
            <a:r>
              <a:rPr lang="en-US" sz="2200" dirty="0" smtClean="0">
                <a:solidFill>
                  <a:prstClr val="black"/>
                </a:solidFill>
              </a:rPr>
              <a:t>Based on structural inspection, relatively good condition of truss</a:t>
            </a:r>
          </a:p>
          <a:p>
            <a:pPr marL="274320" indent="-274320" eaLnBrk="1" fontAlgn="auto" hangingPunct="1">
              <a:spcAft>
                <a:spcPts val="0"/>
              </a:spcAft>
              <a:buFont typeface="Wingdings 2"/>
              <a:buChar char=""/>
              <a:defRPr/>
            </a:pPr>
            <a:r>
              <a:rPr lang="en-US" sz="2200" dirty="0" smtClean="0">
                <a:solidFill>
                  <a:prstClr val="black"/>
                </a:solidFill>
              </a:rPr>
              <a:t>Lowest project cost of all alternates</a:t>
            </a:r>
            <a:endParaRPr lang="en-US" dirty="0" smtClean="0">
              <a:solidFill>
                <a:prstClr val="black"/>
              </a:solidFill>
            </a:endParaRPr>
          </a:p>
          <a:p>
            <a:pPr marL="274320" indent="-274320" eaLnBrk="1" fontAlgn="auto" hangingPunct="1">
              <a:spcAft>
                <a:spcPts val="0"/>
              </a:spcAft>
              <a:buFont typeface="Wingdings 2"/>
              <a:buChar char=""/>
              <a:defRPr/>
            </a:pPr>
            <a:endParaRPr lang="en-US" sz="2800" dirty="0" smtClean="0">
              <a:solidFill>
                <a:prstClr val="black"/>
              </a:solidFill>
            </a:endParaRPr>
          </a:p>
        </p:txBody>
      </p:sp>
      <p:sp>
        <p:nvSpPr>
          <p:cNvPr id="7" name="Title 1"/>
          <p:cNvSpPr txBox="1">
            <a:spLocks/>
          </p:cNvSpPr>
          <p:nvPr/>
        </p:nvSpPr>
        <p:spPr bwMode="auto">
          <a:xfrm>
            <a:off x="228600" y="4208282"/>
            <a:ext cx="3238500" cy="5715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hangingPunct="1"/>
            <a:r>
              <a:rPr lang="en-US" sz="3200" dirty="0" smtClean="0">
                <a:solidFill>
                  <a:srgbClr val="04617B"/>
                </a:solidFill>
              </a:rPr>
              <a:t>Alt. 1-Preferred</a:t>
            </a:r>
          </a:p>
        </p:txBody>
      </p:sp>
    </p:spTree>
    <p:extLst>
      <p:ext uri="{BB962C8B-B14F-4D97-AF65-F5344CB8AC3E}">
        <p14:creationId xmlns:p14="http://schemas.microsoft.com/office/powerpoint/2010/main" val="255544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79"/>
            <a:ext cx="2930192" cy="471060"/>
          </a:xfrm>
        </p:spPr>
        <p:txBody>
          <a:bodyPr/>
          <a:lstStyle/>
          <a:p>
            <a:pPr eaLnBrk="1" fontAlgn="auto" hangingPunct="1">
              <a:spcAft>
                <a:spcPts val="0"/>
              </a:spcAft>
              <a:defRPr/>
            </a:pPr>
            <a:r>
              <a:rPr lang="en-US" sz="2800" dirty="0" smtClean="0"/>
              <a:t>Deck Removal</a:t>
            </a:r>
            <a:endParaRPr sz="2800" dirty="0"/>
          </a:p>
        </p:txBody>
      </p:sp>
      <p:pic>
        <p:nvPicPr>
          <p:cNvPr id="8194" name="Picture 2" descr="U:\12-1085 Garrett\Pictures 1-26-12\IMG_2832.JPG"/>
          <p:cNvPicPr>
            <a:picLocks noChangeAspect="1" noChangeArrowheads="1"/>
          </p:cNvPicPr>
          <p:nvPr/>
        </p:nvPicPr>
        <p:blipFill>
          <a:blip r:embed="rId3" cstate="print"/>
          <a:stretch>
            <a:fillRect/>
          </a:stretch>
        </p:blipFill>
        <p:spPr bwMode="auto">
          <a:xfrm>
            <a:off x="152400" y="574091"/>
            <a:ext cx="3720255" cy="2778709"/>
          </a:xfrm>
          <a:prstGeom prst="rect">
            <a:avLst/>
          </a:prstGeom>
          <a:ln w="38100">
            <a:solidFill>
              <a:schemeClr val="accent4"/>
            </a:solidFill>
            <a:miter lim="800000"/>
          </a:ln>
          <a:effectLst>
            <a:outerShdw blurRad="190500" algn="tl" rotWithShape="0">
              <a:srgbClr val="000000">
                <a:alpha val="70000"/>
              </a:srgbClr>
            </a:outerShdw>
          </a:effectLst>
        </p:spPr>
      </p:pic>
      <p:pic>
        <p:nvPicPr>
          <p:cNvPr id="4" name="Picture 2" descr="U:\12-1085 Garrett\Pictures 1-26-12\IMG_2832.JPG"/>
          <p:cNvPicPr>
            <a:picLocks noChangeAspect="1" noChangeArrowheads="1"/>
          </p:cNvPicPr>
          <p:nvPr/>
        </p:nvPicPr>
        <p:blipFill>
          <a:blip r:embed="rId4" cstate="print"/>
          <a:stretch>
            <a:fillRect/>
          </a:stretch>
        </p:blipFill>
        <p:spPr bwMode="auto">
          <a:xfrm>
            <a:off x="5175827" y="574091"/>
            <a:ext cx="3720255" cy="2778709"/>
          </a:xfrm>
          <a:prstGeom prst="rect">
            <a:avLst/>
          </a:prstGeom>
          <a:ln w="38100">
            <a:solidFill>
              <a:schemeClr val="accent4"/>
            </a:solidFill>
            <a:miter lim="800000"/>
          </a:ln>
          <a:effectLst>
            <a:outerShdw blurRad="190500" algn="tl" rotWithShape="0">
              <a:srgbClr val="000000">
                <a:alpha val="70000"/>
              </a:srgbClr>
            </a:outerShdw>
          </a:effectLst>
        </p:spPr>
      </p:pic>
      <p:sp>
        <p:nvSpPr>
          <p:cNvPr id="5" name="Title 1"/>
          <p:cNvSpPr txBox="1">
            <a:spLocks/>
          </p:cNvSpPr>
          <p:nvPr/>
        </p:nvSpPr>
        <p:spPr bwMode="auto">
          <a:xfrm>
            <a:off x="5187633" y="0"/>
            <a:ext cx="4149392" cy="482954"/>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eaLnBrk="0" fontAlgn="base" hangingPunct="0">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fontAlgn="auto" hangingPunct="1">
              <a:spcAft>
                <a:spcPts val="0"/>
              </a:spcAft>
              <a:defRPr/>
            </a:pPr>
            <a:r>
              <a:rPr sz="2800" dirty="0" smtClean="0">
                <a:solidFill>
                  <a:srgbClr val="10CF9B">
                    <a:tint val="90000"/>
                    <a:satMod val="125000"/>
                  </a:srgbClr>
                </a:solidFill>
              </a:rPr>
              <a:t>Deck Reconstruction</a:t>
            </a:r>
            <a:endParaRPr sz="2800" dirty="0">
              <a:solidFill>
                <a:srgbClr val="10CF9B">
                  <a:tint val="90000"/>
                  <a:satMod val="125000"/>
                </a:srgbClr>
              </a:solidFill>
            </a:endParaRPr>
          </a:p>
        </p:txBody>
      </p:sp>
      <p:pic>
        <p:nvPicPr>
          <p:cNvPr id="6" name="Picture 2" descr="U:\12-1085 Garrett\Pictures 1-26-12\IMG_2832.JPG"/>
          <p:cNvPicPr>
            <a:picLocks noChangeAspect="1" noChangeArrowheads="1"/>
          </p:cNvPicPr>
          <p:nvPr/>
        </p:nvPicPr>
        <p:blipFill>
          <a:blip r:embed="rId5" cstate="print">
            <a:lum bright="5000" contrast="20000"/>
          </a:blip>
          <a:stretch>
            <a:fillRect/>
          </a:stretch>
        </p:blipFill>
        <p:spPr bwMode="auto">
          <a:xfrm>
            <a:off x="189102" y="3962400"/>
            <a:ext cx="3646849" cy="2723882"/>
          </a:xfrm>
          <a:prstGeom prst="rect">
            <a:avLst/>
          </a:prstGeom>
          <a:ln w="38100">
            <a:solidFill>
              <a:schemeClr val="accent4"/>
            </a:solidFill>
            <a:miter lim="800000"/>
          </a:ln>
          <a:effectLst>
            <a:outerShdw blurRad="190500" algn="tl" rotWithShape="0">
              <a:srgbClr val="000000">
                <a:alpha val="70000"/>
              </a:srgbClr>
            </a:outerShdw>
          </a:effectLst>
        </p:spPr>
      </p:pic>
      <p:pic>
        <p:nvPicPr>
          <p:cNvPr id="7" name="Picture 2" descr="U:\12-1085 Garrett\Pictures 1-26-12\IMG_2832.JPG"/>
          <p:cNvPicPr>
            <a:picLocks noChangeAspect="1" noChangeArrowheads="1"/>
          </p:cNvPicPr>
          <p:nvPr/>
        </p:nvPicPr>
        <p:blipFill>
          <a:blip r:embed="rId6" cstate="print"/>
          <a:stretch>
            <a:fillRect/>
          </a:stretch>
        </p:blipFill>
        <p:spPr bwMode="auto">
          <a:xfrm>
            <a:off x="5249953" y="3962400"/>
            <a:ext cx="3623591" cy="2706509"/>
          </a:xfrm>
          <a:prstGeom prst="rect">
            <a:avLst/>
          </a:prstGeom>
          <a:ln w="38100">
            <a:solidFill>
              <a:schemeClr val="accent4"/>
            </a:solidFill>
            <a:miter lim="800000"/>
          </a:ln>
          <a:effectLst>
            <a:outerShdw blurRad="190500" algn="tl" rotWithShape="0">
              <a:srgbClr val="000000">
                <a:alpha val="70000"/>
              </a:srgbClr>
            </a:outerShdw>
          </a:effectLst>
        </p:spPr>
      </p:pic>
      <p:sp>
        <p:nvSpPr>
          <p:cNvPr id="8" name="Title 1"/>
          <p:cNvSpPr txBox="1">
            <a:spLocks/>
          </p:cNvSpPr>
          <p:nvPr/>
        </p:nvSpPr>
        <p:spPr bwMode="auto">
          <a:xfrm>
            <a:off x="609600" y="3428533"/>
            <a:ext cx="3350097" cy="471060"/>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eaLnBrk="0" fontAlgn="base" hangingPunct="0">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fontAlgn="auto" hangingPunct="1">
              <a:spcAft>
                <a:spcPts val="0"/>
              </a:spcAft>
              <a:defRPr/>
            </a:pPr>
            <a:r>
              <a:rPr lang="en-US" sz="3200" dirty="0" smtClean="0"/>
              <a:t>Paint Process</a:t>
            </a:r>
            <a:endParaRPr lang="en-US" sz="3200" dirty="0"/>
          </a:p>
        </p:txBody>
      </p:sp>
      <p:sp>
        <p:nvSpPr>
          <p:cNvPr id="9" name="Title 1"/>
          <p:cNvSpPr txBox="1">
            <a:spLocks/>
          </p:cNvSpPr>
          <p:nvPr/>
        </p:nvSpPr>
        <p:spPr bwMode="auto">
          <a:xfrm>
            <a:off x="5562600" y="3391935"/>
            <a:ext cx="3581400" cy="498377"/>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eaLnBrk="0" fontAlgn="base" hangingPunct="0">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fontAlgn="auto" hangingPunct="1">
              <a:spcAft>
                <a:spcPts val="0"/>
              </a:spcAft>
              <a:defRPr/>
            </a:pPr>
            <a:r>
              <a:rPr sz="3200" dirty="0" smtClean="0">
                <a:solidFill>
                  <a:srgbClr val="10CF9B">
                    <a:tint val="90000"/>
                    <a:satMod val="125000"/>
                  </a:srgbClr>
                </a:solidFill>
              </a:rPr>
              <a:t>Approach Work</a:t>
            </a:r>
            <a:endParaRPr sz="3200" dirty="0">
              <a:solidFill>
                <a:srgbClr val="10CF9B">
                  <a:tint val="90000"/>
                  <a:satMod val="125000"/>
                </a:srgbClr>
              </a:solidFill>
            </a:endParaRPr>
          </a:p>
        </p:txBody>
      </p:sp>
    </p:spTree>
    <p:extLst>
      <p:ext uri="{BB962C8B-B14F-4D97-AF65-F5344CB8AC3E}">
        <p14:creationId xmlns:p14="http://schemas.microsoft.com/office/powerpoint/2010/main" val="3888784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39" y="609600"/>
            <a:ext cx="3265270" cy="498377"/>
          </a:xfrm>
        </p:spPr>
        <p:txBody>
          <a:bodyPr/>
          <a:lstStyle/>
          <a:p>
            <a:pPr eaLnBrk="1" fontAlgn="auto" hangingPunct="1">
              <a:spcAft>
                <a:spcPts val="0"/>
              </a:spcAft>
              <a:defRPr/>
            </a:pPr>
            <a:r>
              <a:rPr lang="en-US" sz="2800" dirty="0" smtClean="0"/>
              <a:t>Approach Work</a:t>
            </a:r>
            <a:endParaRPr sz="2800" dirty="0"/>
          </a:p>
        </p:txBody>
      </p:sp>
      <p:pic>
        <p:nvPicPr>
          <p:cNvPr id="8194" name="Picture 2" descr="U:\12-1085 Garrett\Pictures 1-26-12\IMG_2832.JPG"/>
          <p:cNvPicPr>
            <a:picLocks noChangeAspect="1" noChangeArrowheads="1"/>
          </p:cNvPicPr>
          <p:nvPr/>
        </p:nvPicPr>
        <p:blipFill>
          <a:blip r:embed="rId3" cstate="print"/>
          <a:stretch>
            <a:fillRect/>
          </a:stretch>
        </p:blipFill>
        <p:spPr bwMode="auto">
          <a:xfrm>
            <a:off x="228600" y="1295399"/>
            <a:ext cx="3642548" cy="4876801"/>
          </a:xfrm>
          <a:prstGeom prst="rect">
            <a:avLst/>
          </a:prstGeom>
          <a:ln w="38100">
            <a:solidFill>
              <a:schemeClr val="accent4"/>
            </a:solidFill>
            <a:miter lim="800000"/>
          </a:ln>
          <a:effectLst>
            <a:outerShdw blurRad="190500" algn="tl" rotWithShape="0">
              <a:srgbClr val="000000">
                <a:alpha val="70000"/>
              </a:srgbClr>
            </a:outerShdw>
          </a:effectLst>
        </p:spPr>
      </p:pic>
      <p:pic>
        <p:nvPicPr>
          <p:cNvPr id="4" name="Picture 2" descr="U:\12-1085 Garrett\Pictures 1-26-12\IMG_2832.JPG"/>
          <p:cNvPicPr>
            <a:picLocks noChangeAspect="1" noChangeArrowheads="1"/>
          </p:cNvPicPr>
          <p:nvPr/>
        </p:nvPicPr>
        <p:blipFill>
          <a:blip r:embed="rId4" cstate="print"/>
          <a:stretch>
            <a:fillRect/>
          </a:stretch>
        </p:blipFill>
        <p:spPr bwMode="auto">
          <a:xfrm>
            <a:off x="4114800" y="1828800"/>
            <a:ext cx="4750278" cy="3548047"/>
          </a:xfrm>
          <a:prstGeom prst="rect">
            <a:avLst/>
          </a:prstGeom>
          <a:ln w="38100">
            <a:solidFill>
              <a:schemeClr val="accent4"/>
            </a:solidFill>
            <a:miter lim="800000"/>
          </a:ln>
          <a:effectLst>
            <a:outerShdw blurRad="190500" algn="tl" rotWithShape="0">
              <a:srgbClr val="000000">
                <a:alpha val="70000"/>
              </a:srgbClr>
            </a:outerShdw>
          </a:effectLst>
        </p:spPr>
      </p:pic>
      <p:sp>
        <p:nvSpPr>
          <p:cNvPr id="5" name="Title 1"/>
          <p:cNvSpPr txBox="1">
            <a:spLocks/>
          </p:cNvSpPr>
          <p:nvPr/>
        </p:nvSpPr>
        <p:spPr bwMode="auto">
          <a:xfrm>
            <a:off x="4626633" y="1046210"/>
            <a:ext cx="3726611" cy="498377"/>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eaLnBrk="0" fontAlgn="base" hangingPunct="0">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fontAlgn="auto" hangingPunct="1">
              <a:spcAft>
                <a:spcPts val="0"/>
              </a:spcAft>
              <a:defRPr/>
            </a:pPr>
            <a:r>
              <a:rPr sz="2800" smtClean="0">
                <a:solidFill>
                  <a:srgbClr val="10CF9B">
                    <a:tint val="90000"/>
                    <a:satMod val="125000"/>
                  </a:srgbClr>
                </a:solidFill>
              </a:rPr>
              <a:t>Nearly Completed</a:t>
            </a:r>
            <a:endParaRPr sz="2800">
              <a:solidFill>
                <a:srgbClr val="10CF9B">
                  <a:tint val="90000"/>
                  <a:satMod val="125000"/>
                </a:srgbClr>
              </a:solidFill>
            </a:endParaRPr>
          </a:p>
        </p:txBody>
      </p:sp>
    </p:spTree>
    <p:extLst>
      <p:ext uri="{BB962C8B-B14F-4D97-AF65-F5344CB8AC3E}">
        <p14:creationId xmlns:p14="http://schemas.microsoft.com/office/powerpoint/2010/main" val="22415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835" y="215659"/>
            <a:ext cx="3265270" cy="498377"/>
          </a:xfrm>
        </p:spPr>
        <p:txBody>
          <a:bodyPr/>
          <a:lstStyle/>
          <a:p>
            <a:pPr eaLnBrk="1" fontAlgn="auto" hangingPunct="1">
              <a:spcAft>
                <a:spcPts val="0"/>
              </a:spcAft>
              <a:defRPr/>
            </a:pPr>
            <a:r>
              <a:rPr lang="en-US" sz="2800" dirty="0" smtClean="0"/>
              <a:t>Finished Bridge</a:t>
            </a:r>
            <a:endParaRPr sz="2800" dirty="0"/>
          </a:p>
        </p:txBody>
      </p:sp>
      <p:pic>
        <p:nvPicPr>
          <p:cNvPr id="8194" name="Picture 2" descr="U:\12-1085 Garrett\Pictures 1-26-12\IMG_2832.JPG"/>
          <p:cNvPicPr>
            <a:picLocks noChangeAspect="1" noChangeArrowheads="1"/>
          </p:cNvPicPr>
          <p:nvPr/>
        </p:nvPicPr>
        <p:blipFill>
          <a:blip r:embed="rId3" cstate="print"/>
          <a:stretch>
            <a:fillRect/>
          </a:stretch>
        </p:blipFill>
        <p:spPr bwMode="auto">
          <a:xfrm>
            <a:off x="854266" y="1211866"/>
            <a:ext cx="7401212" cy="4930310"/>
          </a:xfrm>
          <a:prstGeom prst="rect">
            <a:avLst/>
          </a:prstGeom>
          <a:ln w="38100">
            <a:solidFill>
              <a:schemeClr val="accent4"/>
            </a:solidFill>
            <a:miter lim="800000"/>
          </a:ln>
          <a:effectLst>
            <a:outerShdw blurRad="190500" algn="tl" rotWithShape="0">
              <a:srgbClr val="000000">
                <a:alpha val="70000"/>
              </a:srgbClr>
            </a:outerShdw>
          </a:effectLst>
        </p:spPr>
      </p:pic>
    </p:spTree>
    <p:extLst>
      <p:ext uri="{BB962C8B-B14F-4D97-AF65-F5344CB8AC3E}">
        <p14:creationId xmlns:p14="http://schemas.microsoft.com/office/powerpoint/2010/main" val="1393813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33400"/>
            <a:ext cx="6934200" cy="4647426"/>
          </a:xfrm>
          <a:prstGeom prst="rect">
            <a:avLst/>
          </a:prstGeom>
          <a:noFill/>
        </p:spPr>
        <p:txBody>
          <a:bodyPr wrap="square" rtlCol="0">
            <a:spAutoFit/>
          </a:bodyPr>
          <a:lstStyle/>
          <a:p>
            <a:pPr algn="ctr"/>
            <a:r>
              <a:rPr lang="en-US" sz="4000" dirty="0" smtClean="0"/>
              <a:t>District 5</a:t>
            </a:r>
          </a:p>
          <a:p>
            <a:pPr algn="ctr"/>
            <a:endParaRPr lang="en-US" sz="3200" dirty="0" smtClean="0"/>
          </a:p>
          <a:p>
            <a:pPr algn="ctr"/>
            <a:r>
              <a:rPr lang="en-US" sz="3200" dirty="0" smtClean="0"/>
              <a:t>Item 5-371.12</a:t>
            </a:r>
          </a:p>
          <a:p>
            <a:pPr algn="ctr"/>
            <a:endParaRPr lang="en-US" sz="3200" dirty="0" smtClean="0"/>
          </a:p>
          <a:p>
            <a:pPr algn="ctr"/>
            <a:r>
              <a:rPr lang="en-US" sz="3200" dirty="0" smtClean="0"/>
              <a:t>Jefferson County</a:t>
            </a:r>
          </a:p>
          <a:p>
            <a:pPr algn="ctr"/>
            <a:endParaRPr lang="en-US" sz="3200" dirty="0" smtClean="0"/>
          </a:p>
          <a:p>
            <a:pPr algn="ctr"/>
            <a:r>
              <a:rPr lang="en-US" sz="3200" dirty="0" err="1" smtClean="0"/>
              <a:t>Springcrest</a:t>
            </a:r>
            <a:r>
              <a:rPr lang="en-US" sz="3200" dirty="0" smtClean="0"/>
              <a:t> Drive</a:t>
            </a:r>
          </a:p>
          <a:p>
            <a:pPr algn="ctr"/>
            <a:endParaRPr lang="en-US" sz="3200" dirty="0"/>
          </a:p>
          <a:p>
            <a:pPr algn="ctr"/>
            <a:r>
              <a:rPr lang="en-US" sz="3200" dirty="0" smtClean="0"/>
              <a:t> Culvert Replacement</a:t>
            </a:r>
            <a:endParaRPr lang="en-US" sz="3200" dirty="0"/>
          </a:p>
        </p:txBody>
      </p:sp>
    </p:spTree>
    <p:extLst>
      <p:ext uri="{BB962C8B-B14F-4D97-AF65-F5344CB8AC3E}">
        <p14:creationId xmlns:p14="http://schemas.microsoft.com/office/powerpoint/2010/main" val="3780414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3886200" cy="690879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1" y="0"/>
            <a:ext cx="3886200" cy="6908800"/>
          </a:xfrm>
          <a:prstGeom prst="rect">
            <a:avLst/>
          </a:prstGeom>
        </p:spPr>
      </p:pic>
    </p:spTree>
    <p:extLst>
      <p:ext uri="{BB962C8B-B14F-4D97-AF65-F5344CB8AC3E}">
        <p14:creationId xmlns:p14="http://schemas.microsoft.com/office/powerpoint/2010/main" val="2108471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1"/>
          </a:xfrm>
          <a:prstGeom prst="rect">
            <a:avLst/>
          </a:prstGeom>
        </p:spPr>
      </p:pic>
    </p:spTree>
    <p:extLst>
      <p:ext uri="{BB962C8B-B14F-4D97-AF65-F5344CB8AC3E}">
        <p14:creationId xmlns:p14="http://schemas.microsoft.com/office/powerpoint/2010/main" val="14557721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s://scontent-ord1-1.xx.fbcdn.net/v/t1.0-9/11828761_10153507022653899_1509109162919440551_n.jpg?oh=4f7bc639ff83e51ba632a1e3a80b803e&amp;oe=584F6E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2" y="13716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content-ord1-1.xx.fbcdn.net/v/t1.0-9/11224373_508729662620539_6311384038734319084_n.jpg?oh=6a8b9305509a4b13e9a1774b062695e3&amp;oe=58542E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997" y="533400"/>
            <a:ext cx="4250028" cy="5666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683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ord1-1.xx.fbcdn.net/v/t1.0-9/11855674_512109288949243_1002643163735728021_n.jpg?oh=0c62153d5e7a6f3104a4ef573a392682&amp;oe=584D52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9"/>
            <a:ext cx="5283199"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3557587"/>
            <a:ext cx="5867400" cy="3300413"/>
          </a:xfrm>
          <a:prstGeom prst="rect">
            <a:avLst/>
          </a:prstGeom>
        </p:spPr>
      </p:pic>
    </p:spTree>
    <p:extLst>
      <p:ext uri="{BB962C8B-B14F-4D97-AF65-F5344CB8AC3E}">
        <p14:creationId xmlns:p14="http://schemas.microsoft.com/office/powerpoint/2010/main" val="26932471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768" y="3124200"/>
            <a:ext cx="5288902" cy="4280141"/>
          </a:xfrm>
        </p:spPr>
        <p:txBody>
          <a:bodyPr/>
          <a:lstStyle/>
          <a:p>
            <a:pPr algn="ctr" eaLnBrk="1" fontAlgn="auto" hangingPunct="1">
              <a:spcAft>
                <a:spcPts val="0"/>
              </a:spcAft>
              <a:defRPr/>
            </a:pPr>
            <a:r>
              <a:rPr lang="en-US" sz="4000" dirty="0" smtClean="0">
                <a:solidFill>
                  <a:schemeClr val="tx1"/>
                </a:solidFill>
              </a:rPr>
              <a:t>The 2016</a:t>
            </a:r>
            <a:br>
              <a:rPr lang="en-US" sz="4000" dirty="0" smtClean="0">
                <a:solidFill>
                  <a:schemeClr val="tx1"/>
                </a:solidFill>
              </a:rPr>
            </a:br>
            <a:r>
              <a:rPr lang="en-US" sz="4000" dirty="0" smtClean="0">
                <a:solidFill>
                  <a:schemeClr val="tx1"/>
                </a:solidFill>
              </a:rPr>
              <a:t>William S. Gulick</a:t>
            </a:r>
            <a:br>
              <a:rPr lang="en-US" sz="4000" dirty="0" smtClean="0">
                <a:solidFill>
                  <a:schemeClr val="tx1"/>
                </a:solidFill>
              </a:rPr>
            </a:br>
            <a:r>
              <a:rPr lang="en-US" sz="4000" dirty="0" smtClean="0">
                <a:solidFill>
                  <a:schemeClr val="tx1"/>
                </a:solidFill>
              </a:rPr>
              <a:t>Project Excellence Award goes to …???</a:t>
            </a:r>
            <a:endParaRPr sz="4000"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74" y="304800"/>
            <a:ext cx="4127090" cy="3366836"/>
          </a:xfrm>
          <a:prstGeom prst="rect">
            <a:avLst/>
          </a:prstGeom>
        </p:spPr>
      </p:pic>
    </p:spTree>
    <p:extLst>
      <p:ext uri="{BB962C8B-B14F-4D97-AF65-F5344CB8AC3E}">
        <p14:creationId xmlns:p14="http://schemas.microsoft.com/office/powerpoint/2010/main" val="3244899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61636"/>
            <a:ext cx="4122863" cy="2175393"/>
          </a:xfrm>
          <a:prstGeom prst="rect">
            <a:avLst/>
          </a:prstGeom>
          <a:ln w="15875">
            <a:solidFill>
              <a:schemeClr val="bg1"/>
            </a:solidFill>
          </a:ln>
        </p:spPr>
      </p:pic>
      <p:pic>
        <p:nvPicPr>
          <p:cNvPr id="3" name="Picture 2"/>
          <p:cNvPicPr>
            <a:picLocks noChangeAspect="1"/>
          </p:cNvPicPr>
          <p:nvPr/>
        </p:nvPicPr>
        <p:blipFill rotWithShape="1">
          <a:blip r:embed="rId3"/>
          <a:srcRect l="6452" r="6452"/>
          <a:stretch/>
        </p:blipFill>
        <p:spPr>
          <a:xfrm>
            <a:off x="0" y="3837029"/>
            <a:ext cx="6172200" cy="3020971"/>
          </a:xfrm>
          <a:prstGeom prst="rect">
            <a:avLst/>
          </a:prstGeom>
          <a:ln w="15875">
            <a:solidFill>
              <a:schemeClr val="bg1"/>
            </a:solidFill>
          </a:ln>
        </p:spPr>
      </p:pic>
      <p:graphicFrame>
        <p:nvGraphicFramePr>
          <p:cNvPr id="8" name="Table 7"/>
          <p:cNvGraphicFramePr>
            <a:graphicFrameLocks noGrp="1"/>
          </p:cNvGraphicFramePr>
          <p:nvPr>
            <p:extLst>
              <p:ext uri="{D42A27DB-BD31-4B8C-83A1-F6EECF244321}">
                <p14:modId xmlns:p14="http://schemas.microsoft.com/office/powerpoint/2010/main" val="375974906"/>
              </p:ext>
            </p:extLst>
          </p:nvPr>
        </p:nvGraphicFramePr>
        <p:xfrm>
          <a:off x="3962400" y="518636"/>
          <a:ext cx="5143500" cy="4095158"/>
        </p:xfrm>
        <a:graphic>
          <a:graphicData uri="http://schemas.openxmlformats.org/drawingml/2006/table">
            <a:tbl>
              <a:tblPr firstRow="1" bandRow="1">
                <a:tableStyleId>{5C22544A-7EE6-4342-B048-85BDC9FD1C3A}</a:tableStyleId>
              </a:tblPr>
              <a:tblGrid>
                <a:gridCol w="1828800"/>
                <a:gridCol w="1600200"/>
                <a:gridCol w="1714500"/>
              </a:tblGrid>
              <a:tr h="563880">
                <a:tc>
                  <a:txBody>
                    <a:bodyPr/>
                    <a:lstStyle/>
                    <a:p>
                      <a:pPr algn="ctr"/>
                      <a:r>
                        <a:rPr lang="en-US" dirty="0" smtClean="0"/>
                        <a:t>DESIGN CRITERIA</a:t>
                      </a:r>
                      <a:endParaRPr lang="en-US" dirty="0"/>
                    </a:p>
                  </a:txBody>
                  <a:tcPr/>
                </a:tc>
                <a:tc>
                  <a:txBody>
                    <a:bodyPr/>
                    <a:lstStyle/>
                    <a:p>
                      <a:pPr algn="ctr"/>
                      <a:endParaRPr lang="en-US" dirty="0" smtClean="0"/>
                    </a:p>
                    <a:p>
                      <a:pPr algn="ctr"/>
                      <a:r>
                        <a:rPr lang="en-US" dirty="0" smtClean="0"/>
                        <a:t>EXISTING</a:t>
                      </a:r>
                      <a:endParaRPr lang="en-US" dirty="0"/>
                    </a:p>
                  </a:txBody>
                  <a:tcPr/>
                </a:tc>
                <a:tc>
                  <a:txBody>
                    <a:bodyPr/>
                    <a:lstStyle/>
                    <a:p>
                      <a:pPr algn="ctr"/>
                      <a:endParaRPr lang="en-US" dirty="0" smtClean="0"/>
                    </a:p>
                    <a:p>
                      <a:pPr algn="ctr"/>
                      <a:r>
                        <a:rPr lang="en-US" dirty="0" smtClean="0"/>
                        <a:t>FINAL </a:t>
                      </a:r>
                      <a:endParaRPr lang="en-US" dirty="0"/>
                    </a:p>
                  </a:txBody>
                  <a:tcPr/>
                </a:tc>
              </a:tr>
              <a:tr h="520361">
                <a:tc>
                  <a:txBody>
                    <a:bodyPr/>
                    <a:lstStyle/>
                    <a:p>
                      <a:pPr algn="ctr"/>
                      <a:r>
                        <a:rPr lang="en-US" dirty="0" smtClean="0"/>
                        <a:t># OF LANE</a:t>
                      </a:r>
                      <a:endParaRPr lang="en-US" dirty="0"/>
                    </a:p>
                  </a:txBody>
                  <a:tcPr/>
                </a:tc>
                <a:tc>
                  <a:txBody>
                    <a:bodyPr/>
                    <a:lstStyle/>
                    <a:p>
                      <a:pPr algn="ctr"/>
                      <a:r>
                        <a:rPr lang="en-US" dirty="0" smtClean="0"/>
                        <a:t>2</a:t>
                      </a:r>
                      <a:endParaRPr lang="en-US" dirty="0"/>
                    </a:p>
                  </a:txBody>
                  <a:tcPr/>
                </a:tc>
                <a:tc>
                  <a:txBody>
                    <a:bodyPr/>
                    <a:lstStyle/>
                    <a:p>
                      <a:pPr algn="ctr"/>
                      <a:r>
                        <a:rPr lang="en-US" dirty="0" smtClean="0"/>
                        <a:t>2</a:t>
                      </a:r>
                      <a:endParaRPr lang="en-US" dirty="0"/>
                    </a:p>
                  </a:txBody>
                  <a:tcPr/>
                </a:tc>
              </a:tr>
              <a:tr h="457200">
                <a:tc>
                  <a:txBody>
                    <a:bodyPr/>
                    <a:lstStyle/>
                    <a:p>
                      <a:pPr algn="ctr"/>
                      <a:r>
                        <a:rPr lang="en-US" dirty="0" smtClean="0"/>
                        <a:t>PAVE</a:t>
                      </a:r>
                      <a:r>
                        <a:rPr lang="en-US" baseline="0" dirty="0" smtClean="0"/>
                        <a:t> WIDTH</a:t>
                      </a:r>
                      <a:endParaRPr lang="en-US" dirty="0"/>
                    </a:p>
                  </a:txBody>
                  <a:tcPr/>
                </a:tc>
                <a:tc>
                  <a:txBody>
                    <a:bodyPr/>
                    <a:lstStyle/>
                    <a:p>
                      <a:pPr algn="ctr"/>
                      <a:r>
                        <a:rPr lang="en-US" dirty="0" smtClean="0"/>
                        <a:t>20’</a:t>
                      </a:r>
                      <a:endParaRPr lang="en-US" dirty="0"/>
                    </a:p>
                  </a:txBody>
                  <a:tcPr/>
                </a:tc>
                <a:tc>
                  <a:txBody>
                    <a:bodyPr/>
                    <a:lstStyle/>
                    <a:p>
                      <a:pPr algn="ctr"/>
                      <a:r>
                        <a:rPr lang="en-US" dirty="0" smtClean="0"/>
                        <a:t>22’</a:t>
                      </a:r>
                      <a:endParaRPr lang="en-US" dirty="0"/>
                    </a:p>
                  </a:txBody>
                  <a:tcPr/>
                </a:tc>
              </a:tr>
              <a:tr h="457200">
                <a:tc>
                  <a:txBody>
                    <a:bodyPr/>
                    <a:lstStyle/>
                    <a:p>
                      <a:pPr algn="ctr"/>
                      <a:r>
                        <a:rPr lang="en-US" dirty="0" smtClean="0"/>
                        <a:t>SHLD WIDTH</a:t>
                      </a:r>
                      <a:endParaRPr lang="en-US" dirty="0"/>
                    </a:p>
                  </a:txBody>
                  <a:tcPr/>
                </a:tc>
                <a:tc>
                  <a:txBody>
                    <a:bodyPr/>
                    <a:lstStyle/>
                    <a:p>
                      <a:pPr algn="ctr"/>
                      <a:r>
                        <a:rPr lang="en-US" dirty="0" smtClean="0"/>
                        <a:t>1’</a:t>
                      </a:r>
                      <a:endParaRPr lang="en-US" dirty="0"/>
                    </a:p>
                  </a:txBody>
                  <a:tcPr/>
                </a:tc>
                <a:tc>
                  <a:txBody>
                    <a:bodyPr/>
                    <a:lstStyle/>
                    <a:p>
                      <a:pPr algn="ctr"/>
                      <a:r>
                        <a:rPr lang="en-US" dirty="0" smtClean="0"/>
                        <a:t>10’</a:t>
                      </a:r>
                      <a:endParaRPr lang="en-US" dirty="0"/>
                    </a:p>
                  </a:txBody>
                  <a:tcPr/>
                </a:tc>
              </a:tr>
              <a:tr h="457200">
                <a:tc>
                  <a:txBody>
                    <a:bodyPr/>
                    <a:lstStyle/>
                    <a:p>
                      <a:pPr algn="ctr"/>
                      <a:r>
                        <a:rPr lang="en-US" dirty="0" smtClean="0"/>
                        <a:t>BRIDGE</a:t>
                      </a:r>
                      <a:r>
                        <a:rPr lang="en-US" baseline="0" dirty="0" smtClean="0"/>
                        <a:t> WIDTH</a:t>
                      </a:r>
                      <a:endParaRPr lang="en-US" dirty="0"/>
                    </a:p>
                  </a:txBody>
                  <a:tcPr/>
                </a:tc>
                <a:tc>
                  <a:txBody>
                    <a:bodyPr/>
                    <a:lstStyle/>
                    <a:p>
                      <a:pPr algn="ctr"/>
                      <a:r>
                        <a:rPr lang="en-US" dirty="0" smtClean="0"/>
                        <a:t>20’</a:t>
                      </a:r>
                      <a:endParaRPr lang="en-US" dirty="0"/>
                    </a:p>
                  </a:txBody>
                  <a:tcPr/>
                </a:tc>
                <a:tc>
                  <a:txBody>
                    <a:bodyPr/>
                    <a:lstStyle/>
                    <a:p>
                      <a:pPr algn="ctr"/>
                      <a:r>
                        <a:rPr lang="en-US" dirty="0" smtClean="0"/>
                        <a:t>42’</a:t>
                      </a:r>
                      <a:endParaRPr lang="en-US" dirty="0"/>
                    </a:p>
                  </a:txBody>
                  <a:tcPr/>
                </a:tc>
              </a:tr>
              <a:tr h="521039">
                <a:tc>
                  <a:txBody>
                    <a:bodyPr/>
                    <a:lstStyle/>
                    <a:p>
                      <a:pPr algn="ctr"/>
                      <a:r>
                        <a:rPr lang="en-US" dirty="0" smtClean="0"/>
                        <a:t>MIN.</a:t>
                      </a:r>
                      <a:r>
                        <a:rPr lang="en-US" baseline="0" dirty="0" smtClean="0"/>
                        <a:t> RADIUS</a:t>
                      </a:r>
                      <a:endParaRPr lang="en-US" dirty="0"/>
                    </a:p>
                  </a:txBody>
                  <a:tcPr/>
                </a:tc>
                <a:tc>
                  <a:txBody>
                    <a:bodyPr/>
                    <a:lstStyle/>
                    <a:p>
                      <a:pPr algn="ctr"/>
                      <a:r>
                        <a:rPr lang="en-US" dirty="0" smtClean="0"/>
                        <a:t>159.2’</a:t>
                      </a:r>
                      <a:endParaRPr lang="en-US" dirty="0"/>
                    </a:p>
                  </a:txBody>
                  <a:tcPr/>
                </a:tc>
                <a:tc>
                  <a:txBody>
                    <a:bodyPr/>
                    <a:lstStyle/>
                    <a:p>
                      <a:pPr algn="ctr"/>
                      <a:r>
                        <a:rPr lang="en-US" dirty="0" smtClean="0"/>
                        <a:t>965’</a:t>
                      </a:r>
                      <a:endParaRPr lang="en-US" dirty="0"/>
                    </a:p>
                  </a:txBody>
                  <a:tcPr/>
                </a:tc>
              </a:tr>
              <a:tr h="521039">
                <a:tc>
                  <a:txBody>
                    <a:bodyPr/>
                    <a:lstStyle/>
                    <a:p>
                      <a:pPr algn="ctr"/>
                      <a:r>
                        <a:rPr lang="en-US" dirty="0" smtClean="0"/>
                        <a:t>MAX. GRADE</a:t>
                      </a:r>
                      <a:endParaRPr lang="en-US" dirty="0"/>
                    </a:p>
                  </a:txBody>
                  <a:tcPr/>
                </a:tc>
                <a:tc>
                  <a:txBody>
                    <a:bodyPr/>
                    <a:lstStyle/>
                    <a:p>
                      <a:pPr algn="ctr"/>
                      <a:r>
                        <a:rPr lang="en-US" dirty="0" smtClean="0"/>
                        <a:t>5.2%</a:t>
                      </a:r>
                      <a:endParaRPr lang="en-US" dirty="0"/>
                    </a:p>
                  </a:txBody>
                  <a:tcPr/>
                </a:tc>
                <a:tc>
                  <a:txBody>
                    <a:bodyPr/>
                    <a:lstStyle/>
                    <a:p>
                      <a:pPr algn="ctr"/>
                      <a:r>
                        <a:rPr lang="en-US" dirty="0" smtClean="0"/>
                        <a:t>5%</a:t>
                      </a:r>
                      <a:endParaRPr lang="en-US" dirty="0"/>
                    </a:p>
                  </a:txBody>
                  <a:tcPr/>
                </a:tc>
              </a:tr>
              <a:tr h="521039">
                <a:tc>
                  <a:txBody>
                    <a:bodyPr/>
                    <a:lstStyle/>
                    <a:p>
                      <a:pPr algn="ctr"/>
                      <a:r>
                        <a:rPr lang="en-US" dirty="0" smtClean="0"/>
                        <a:t>MIN. SIGHT D.</a:t>
                      </a:r>
                      <a:endParaRPr lang="en-US" dirty="0"/>
                    </a:p>
                  </a:txBody>
                  <a:tcPr/>
                </a:tc>
                <a:tc>
                  <a:txBody>
                    <a:bodyPr/>
                    <a:lstStyle/>
                    <a:p>
                      <a:pPr algn="ctr"/>
                      <a:r>
                        <a:rPr lang="en-US" dirty="0" smtClean="0"/>
                        <a:t>200’</a:t>
                      </a:r>
                      <a:endParaRPr lang="en-US" dirty="0"/>
                    </a:p>
                  </a:txBody>
                  <a:tcPr/>
                </a:tc>
                <a:tc>
                  <a:txBody>
                    <a:bodyPr/>
                    <a:lstStyle/>
                    <a:p>
                      <a:pPr algn="ctr"/>
                      <a:r>
                        <a:rPr lang="en-US" dirty="0" smtClean="0"/>
                        <a:t>495’</a:t>
                      </a:r>
                      <a:endParaRPr lang="en-US" dirty="0"/>
                    </a:p>
                  </a:txBody>
                  <a:tcPr/>
                </a:tc>
              </a:tr>
            </a:tbl>
          </a:graphicData>
        </a:graphic>
      </p:graphicFrame>
      <p:sp>
        <p:nvSpPr>
          <p:cNvPr id="9" name="Title 1"/>
          <p:cNvSpPr>
            <a:spLocks noGrp="1"/>
          </p:cNvSpPr>
          <p:nvPr>
            <p:ph type="title"/>
          </p:nvPr>
        </p:nvSpPr>
        <p:spPr>
          <a:xfrm>
            <a:off x="236663" y="313371"/>
            <a:ext cx="7772400" cy="1143000"/>
          </a:xfrm>
        </p:spPr>
        <p:txBody>
          <a:bodyPr/>
          <a:lstStyle/>
          <a:p>
            <a:r>
              <a:rPr lang="en-US" dirty="0" smtClean="0"/>
              <a:t>PROJECT</a:t>
            </a:r>
            <a:br>
              <a:rPr lang="en-US" dirty="0" smtClean="0"/>
            </a:br>
            <a:r>
              <a:rPr lang="en-US" dirty="0" smtClean="0"/>
              <a:t>TYPICAL SECTION</a:t>
            </a:r>
            <a:endParaRPr lang="en-US" dirty="0"/>
          </a:p>
        </p:txBody>
      </p:sp>
    </p:spTree>
    <p:extLst>
      <p:ext uri="{BB962C8B-B14F-4D97-AF65-F5344CB8AC3E}">
        <p14:creationId xmlns:p14="http://schemas.microsoft.com/office/powerpoint/2010/main" val="275963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6554867" cy="1981200"/>
          </a:xfrm>
        </p:spPr>
        <p:txBody>
          <a:bodyPr/>
          <a:lstStyle/>
          <a:p>
            <a:pPr>
              <a:buFont typeface="Wingdings" panose="05000000000000000000" pitchFamily="2" charset="2"/>
              <a:buChar char="Ø"/>
            </a:pPr>
            <a:r>
              <a:rPr lang="en-US" dirty="0" smtClean="0"/>
              <a:t>Interstate 75- Mountain Parkway Corridor</a:t>
            </a:r>
          </a:p>
          <a:p>
            <a:pPr>
              <a:buFont typeface="Wingdings" panose="05000000000000000000" pitchFamily="2" charset="2"/>
              <a:buChar char="Ø"/>
            </a:pPr>
            <a:r>
              <a:rPr lang="en-US" dirty="0" smtClean="0"/>
              <a:t>KY 30 Sections, 10-279.60, 10-1084, and 10-279.51</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2"/>
          <a:stretch/>
        </p:blipFill>
        <p:spPr>
          <a:xfrm>
            <a:off x="685801" y="1981200"/>
            <a:ext cx="7924799" cy="4419600"/>
          </a:xfrm>
          <a:prstGeom prst="rect">
            <a:avLst/>
          </a:prstGeom>
        </p:spPr>
      </p:pic>
      <p:sp>
        <p:nvSpPr>
          <p:cNvPr id="14" name="Rectangle 13"/>
          <p:cNvSpPr/>
          <p:nvPr/>
        </p:nvSpPr>
        <p:spPr>
          <a:xfrm>
            <a:off x="5562600" y="3352800"/>
            <a:ext cx="762000" cy="381000"/>
          </a:xfrm>
          <a:prstGeom prst="rect">
            <a:avLst/>
          </a:prstGeom>
          <a:gradFill flip="none" rotWithShape="1">
            <a:gsLst>
              <a:gs pos="0">
                <a:schemeClr val="accent6">
                  <a:alpha val="20000"/>
                  <a:lumMod val="49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09256" y="2362200"/>
            <a:ext cx="898003" cy="276999"/>
          </a:xfrm>
          <a:prstGeom prst="rect">
            <a:avLst/>
          </a:prstGeom>
          <a:solidFill>
            <a:schemeClr val="accent5"/>
          </a:solidFill>
        </p:spPr>
        <p:txBody>
          <a:bodyPr wrap="none" lIns="91440" tIns="45720" rIns="91440" bIns="45720">
            <a:spAutoFit/>
          </a:bodyPr>
          <a:lstStyle/>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10-279.60</a:t>
            </a:r>
            <a:endParaRPr lang="en-US" sz="1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7" name="Rectangle 16"/>
          <p:cNvSpPr/>
          <p:nvPr/>
        </p:nvSpPr>
        <p:spPr>
          <a:xfrm>
            <a:off x="6858000" y="2362200"/>
            <a:ext cx="898003" cy="276999"/>
          </a:xfrm>
          <a:prstGeom prst="rect">
            <a:avLst/>
          </a:prstGeom>
          <a:solidFill>
            <a:schemeClr val="accent3"/>
          </a:solidFill>
        </p:spPr>
        <p:txBody>
          <a:bodyPr wrap="none" lIns="91440" tIns="45720" rIns="91440" bIns="45720">
            <a:spAutoFit/>
          </a:bodyPr>
          <a:lstStyle/>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10-279.51</a:t>
            </a:r>
            <a:endParaRPr lang="en-US" sz="1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8" name="Rectangle 17"/>
          <p:cNvSpPr/>
          <p:nvPr/>
        </p:nvSpPr>
        <p:spPr>
          <a:xfrm>
            <a:off x="5247338" y="2252246"/>
            <a:ext cx="1518364" cy="400110"/>
          </a:xfrm>
          <a:prstGeom prst="rect">
            <a:avLst/>
          </a:prstGeom>
          <a:solidFill>
            <a:schemeClr val="accent2"/>
          </a:solidFill>
        </p:spPr>
        <p:txBody>
          <a:bodyPr wrap="none" lIns="91440" tIns="45720" rIns="91440" bIns="45720">
            <a:spAutoFit/>
          </a:bodyPr>
          <a:lstStyle/>
          <a:p>
            <a:pPr algn="ctr"/>
            <a:r>
              <a:rPr lang="en-US" sz="2000" b="1" dirty="0" smtClean="0">
                <a:ln w="9525">
                  <a:solidFill>
                    <a:schemeClr val="bg1"/>
                  </a:solidFill>
                  <a:prstDash val="solid"/>
                </a:ln>
                <a:effectLst>
                  <a:outerShdw blurRad="12700" dist="38100" dir="2700000" algn="tl" rotWithShape="0">
                    <a:schemeClr val="bg1">
                      <a:lumMod val="50000"/>
                    </a:schemeClr>
                  </a:outerShdw>
                </a:effectLst>
              </a:rPr>
              <a:t>10-1084.00</a:t>
            </a:r>
            <a:endParaRPr lang="en-US" sz="2000" b="1" dirty="0">
              <a:ln w="9525">
                <a:solidFill>
                  <a:schemeClr val="bg1"/>
                </a:solidFill>
                <a:prstDash val="solid"/>
              </a:ln>
              <a:effectLst>
                <a:outerShdw blurRad="12700" dist="38100" dir="2700000" algn="tl" rotWithShape="0">
                  <a:schemeClr val="bg1">
                    <a:lumMod val="50000"/>
                  </a:schemeClr>
                </a:outerShdw>
              </a:effectLst>
            </a:endParaRPr>
          </a:p>
        </p:txBody>
      </p:sp>
      <p:cxnSp>
        <p:nvCxnSpPr>
          <p:cNvPr id="20" name="Straight Connector 19"/>
          <p:cNvCxnSpPr/>
          <p:nvPr/>
        </p:nvCxnSpPr>
        <p:spPr>
          <a:xfrm>
            <a:off x="1295400" y="3352800"/>
            <a:ext cx="914400" cy="9144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1371600" y="2590800"/>
            <a:ext cx="0" cy="81561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791200" y="2537184"/>
            <a:ext cx="0" cy="7394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172200" y="2537184"/>
            <a:ext cx="0" cy="7394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8111066" y="2566421"/>
            <a:ext cx="0" cy="81561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223438" y="3733800"/>
            <a:ext cx="1373281" cy="65279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6316638" y="3733800"/>
            <a:ext cx="1258697" cy="65279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518010" y="3897868"/>
            <a:ext cx="806029" cy="276999"/>
          </a:xfrm>
          <a:prstGeom prst="rect">
            <a:avLst/>
          </a:prstGeom>
          <a:noFill/>
        </p:spPr>
        <p:txBody>
          <a:bodyPr wrap="square" lIns="91440" tIns="45720" rIns="91440" bIns="45720">
            <a:spAutoFit/>
          </a:bodyPr>
          <a:lstStyle/>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LEVI</a:t>
            </a:r>
            <a:endParaRPr lang="en-US" sz="1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2" name="Rectangle 41"/>
          <p:cNvSpPr/>
          <p:nvPr/>
        </p:nvSpPr>
        <p:spPr>
          <a:xfrm>
            <a:off x="1104666" y="3352800"/>
            <a:ext cx="582211" cy="276999"/>
          </a:xfrm>
          <a:prstGeom prst="rect">
            <a:avLst/>
          </a:prstGeom>
          <a:noFill/>
        </p:spPr>
        <p:txBody>
          <a:bodyPr wrap="none" lIns="91440" tIns="45720" rIns="91440" bIns="45720">
            <a:spAutoFit/>
          </a:bodyPr>
          <a:lstStyle/>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TYLER</a:t>
            </a:r>
            <a:endParaRPr lang="en-US" sz="1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4" name="Rectangle 43"/>
          <p:cNvSpPr/>
          <p:nvPr/>
        </p:nvSpPr>
        <p:spPr>
          <a:xfrm rot="17851062">
            <a:off x="3035735" y="4128700"/>
            <a:ext cx="1577675" cy="276999"/>
          </a:xfrm>
          <a:prstGeom prst="rect">
            <a:avLst/>
          </a:prstGeom>
          <a:noFill/>
        </p:spPr>
        <p:txBody>
          <a:bodyPr wrap="none" lIns="91440" tIns="45720" rIns="91440" bIns="45720">
            <a:spAutoFit/>
          </a:bodyPr>
          <a:lstStyle/>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JACKSON COUNTY</a:t>
            </a:r>
            <a:endParaRPr lang="en-US" sz="1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6" name="Rectangle 45"/>
          <p:cNvSpPr/>
          <p:nvPr/>
        </p:nvSpPr>
        <p:spPr>
          <a:xfrm rot="17851062">
            <a:off x="3283184" y="4222610"/>
            <a:ext cx="1441420" cy="276999"/>
          </a:xfrm>
          <a:prstGeom prst="rect">
            <a:avLst/>
          </a:prstGeom>
          <a:noFill/>
        </p:spPr>
        <p:txBody>
          <a:bodyPr wrap="none" lIns="91440" tIns="45720" rIns="91440" bIns="45720">
            <a:spAutoFit/>
          </a:bodyPr>
          <a:lstStyle/>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OWSLEY COUNTY</a:t>
            </a:r>
            <a:endParaRPr lang="en-US" sz="1200" b="1" dirty="0">
              <a:ln w="9525">
                <a:solidFill>
                  <a:schemeClr val="bg1"/>
                </a:solidFill>
                <a:prstDash val="solid"/>
              </a:ln>
              <a:effectLst>
                <a:outerShdw blurRad="12700" dist="38100" dir="2700000" algn="tl" rotWithShape="0">
                  <a:schemeClr val="bg1">
                    <a:lumMod val="50000"/>
                  </a:schemeClr>
                </a:outerShdw>
              </a:effectLst>
            </a:endParaRPr>
          </a:p>
        </p:txBody>
      </p:sp>
      <p:cxnSp>
        <p:nvCxnSpPr>
          <p:cNvPr id="49" name="Straight Connector 48"/>
          <p:cNvCxnSpPr/>
          <p:nvPr/>
        </p:nvCxnSpPr>
        <p:spPr>
          <a:xfrm flipV="1">
            <a:off x="3548078" y="3657945"/>
            <a:ext cx="729287" cy="1372840"/>
          </a:xfrm>
          <a:prstGeom prst="line">
            <a:avLst/>
          </a:prstGeom>
          <a:ln w="222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a:off x="4278630" y="2910840"/>
            <a:ext cx="342924" cy="731520"/>
          </a:xfrm>
          <a:custGeom>
            <a:avLst/>
            <a:gdLst>
              <a:gd name="connsiteX0" fmla="*/ 320040 w 342924"/>
              <a:gd name="connsiteY0" fmla="*/ 0 h 731520"/>
              <a:gd name="connsiteX1" fmla="*/ 342900 w 342924"/>
              <a:gd name="connsiteY1" fmla="*/ 45720 h 731520"/>
              <a:gd name="connsiteX2" fmla="*/ 316230 w 342924"/>
              <a:gd name="connsiteY2" fmla="*/ 76200 h 731520"/>
              <a:gd name="connsiteX3" fmla="*/ 278130 w 342924"/>
              <a:gd name="connsiteY3" fmla="*/ 60960 h 731520"/>
              <a:gd name="connsiteX4" fmla="*/ 240030 w 342924"/>
              <a:gd name="connsiteY4" fmla="*/ 76200 h 731520"/>
              <a:gd name="connsiteX5" fmla="*/ 201930 w 342924"/>
              <a:gd name="connsiteY5" fmla="*/ 118110 h 731520"/>
              <a:gd name="connsiteX6" fmla="*/ 190500 w 342924"/>
              <a:gd name="connsiteY6" fmla="*/ 167640 h 731520"/>
              <a:gd name="connsiteX7" fmla="*/ 140970 w 342924"/>
              <a:gd name="connsiteY7" fmla="*/ 217170 h 731520"/>
              <a:gd name="connsiteX8" fmla="*/ 133350 w 342924"/>
              <a:gd name="connsiteY8" fmla="*/ 308610 h 731520"/>
              <a:gd name="connsiteX9" fmla="*/ 114300 w 342924"/>
              <a:gd name="connsiteY9" fmla="*/ 361950 h 731520"/>
              <a:gd name="connsiteX10" fmla="*/ 87630 w 342924"/>
              <a:gd name="connsiteY10" fmla="*/ 411480 h 731520"/>
              <a:gd name="connsiteX11" fmla="*/ 57150 w 342924"/>
              <a:gd name="connsiteY11" fmla="*/ 487680 h 731520"/>
              <a:gd name="connsiteX12" fmla="*/ 57150 w 342924"/>
              <a:gd name="connsiteY12" fmla="*/ 544830 h 731520"/>
              <a:gd name="connsiteX13" fmla="*/ 49530 w 342924"/>
              <a:gd name="connsiteY13" fmla="*/ 624840 h 731520"/>
              <a:gd name="connsiteX14" fmla="*/ 34290 w 342924"/>
              <a:gd name="connsiteY14" fmla="*/ 662940 h 731520"/>
              <a:gd name="connsiteX15" fmla="*/ 0 w 342924"/>
              <a:gd name="connsiteY15"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924" h="731520">
                <a:moveTo>
                  <a:pt x="320040" y="0"/>
                </a:moveTo>
                <a:cubicBezTo>
                  <a:pt x="331787" y="16510"/>
                  <a:pt x="343535" y="33020"/>
                  <a:pt x="342900" y="45720"/>
                </a:cubicBezTo>
                <a:cubicBezTo>
                  <a:pt x="342265" y="58420"/>
                  <a:pt x="327025" y="73660"/>
                  <a:pt x="316230" y="76200"/>
                </a:cubicBezTo>
                <a:cubicBezTo>
                  <a:pt x="305435" y="78740"/>
                  <a:pt x="290830" y="60960"/>
                  <a:pt x="278130" y="60960"/>
                </a:cubicBezTo>
                <a:cubicBezTo>
                  <a:pt x="265430" y="60960"/>
                  <a:pt x="252730" y="66675"/>
                  <a:pt x="240030" y="76200"/>
                </a:cubicBezTo>
                <a:cubicBezTo>
                  <a:pt x="227330" y="85725"/>
                  <a:pt x="210185" y="102870"/>
                  <a:pt x="201930" y="118110"/>
                </a:cubicBezTo>
                <a:cubicBezTo>
                  <a:pt x="193675" y="133350"/>
                  <a:pt x="200660" y="151130"/>
                  <a:pt x="190500" y="167640"/>
                </a:cubicBezTo>
                <a:cubicBezTo>
                  <a:pt x="180340" y="184150"/>
                  <a:pt x="150495" y="193675"/>
                  <a:pt x="140970" y="217170"/>
                </a:cubicBezTo>
                <a:cubicBezTo>
                  <a:pt x="131445" y="240665"/>
                  <a:pt x="137795" y="284480"/>
                  <a:pt x="133350" y="308610"/>
                </a:cubicBezTo>
                <a:cubicBezTo>
                  <a:pt x="128905" y="332740"/>
                  <a:pt x="121920" y="344805"/>
                  <a:pt x="114300" y="361950"/>
                </a:cubicBezTo>
                <a:cubicBezTo>
                  <a:pt x="106680" y="379095"/>
                  <a:pt x="97155" y="390525"/>
                  <a:pt x="87630" y="411480"/>
                </a:cubicBezTo>
                <a:cubicBezTo>
                  <a:pt x="78105" y="432435"/>
                  <a:pt x="62230" y="465455"/>
                  <a:pt x="57150" y="487680"/>
                </a:cubicBezTo>
                <a:cubicBezTo>
                  <a:pt x="52070" y="509905"/>
                  <a:pt x="58420" y="521970"/>
                  <a:pt x="57150" y="544830"/>
                </a:cubicBezTo>
                <a:cubicBezTo>
                  <a:pt x="55880" y="567690"/>
                  <a:pt x="53340" y="605155"/>
                  <a:pt x="49530" y="624840"/>
                </a:cubicBezTo>
                <a:cubicBezTo>
                  <a:pt x="45720" y="644525"/>
                  <a:pt x="42545" y="645160"/>
                  <a:pt x="34290" y="662940"/>
                </a:cubicBezTo>
                <a:cubicBezTo>
                  <a:pt x="26035" y="680720"/>
                  <a:pt x="13017" y="706120"/>
                  <a:pt x="0" y="731520"/>
                </a:cubicBezTo>
              </a:path>
            </a:pathLst>
          </a:custGeom>
          <a:noFill/>
          <a:ln w="2222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438" y="4386590"/>
            <a:ext cx="3396562" cy="1938009"/>
          </a:xfrm>
          <a:prstGeom prst="rect">
            <a:avLst/>
          </a:prstGeom>
        </p:spPr>
      </p:pic>
      <p:sp>
        <p:nvSpPr>
          <p:cNvPr id="27" name="Rectangle 26"/>
          <p:cNvSpPr/>
          <p:nvPr/>
        </p:nvSpPr>
        <p:spPr>
          <a:xfrm>
            <a:off x="7218292" y="4648200"/>
            <a:ext cx="1794015" cy="276999"/>
          </a:xfrm>
          <a:prstGeom prst="rect">
            <a:avLst/>
          </a:prstGeom>
          <a:noFill/>
        </p:spPr>
        <p:txBody>
          <a:bodyPr wrap="square" lIns="91440" tIns="45720" rIns="91440" bIns="45720">
            <a:spAutoFit/>
          </a:bodyPr>
          <a:lstStyle/>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BOONEVILLE</a:t>
            </a:r>
            <a:endParaRPr lang="en-US" sz="1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Rectangle 7"/>
          <p:cNvSpPr/>
          <p:nvPr/>
        </p:nvSpPr>
        <p:spPr>
          <a:xfrm>
            <a:off x="4198264" y="4376224"/>
            <a:ext cx="3396562" cy="193800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Arc 8"/>
          <p:cNvSpPr/>
          <p:nvPr/>
        </p:nvSpPr>
        <p:spPr>
          <a:xfrm>
            <a:off x="5029014" y="5452731"/>
            <a:ext cx="914400" cy="914400"/>
          </a:xfrm>
          <a:prstGeom prst="arc">
            <a:avLst>
              <a:gd name="adj1" fmla="val 15927460"/>
              <a:gd name="adj2" fmla="val 17398698"/>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5416303" y="5345229"/>
            <a:ext cx="1068530" cy="20730"/>
          </a:xfrm>
          <a:prstGeom prst="line">
            <a:avLst/>
          </a:prstGeom>
          <a:ln/>
        </p:spPr>
        <p:style>
          <a:lnRef idx="3">
            <a:schemeClr val="accent2"/>
          </a:lnRef>
          <a:fillRef idx="0">
            <a:schemeClr val="accent2"/>
          </a:fillRef>
          <a:effectRef idx="2">
            <a:schemeClr val="accent2"/>
          </a:effectRef>
          <a:fontRef idx="minor">
            <a:schemeClr val="tx1"/>
          </a:fontRef>
        </p:style>
      </p:cxnSp>
      <p:sp>
        <p:nvSpPr>
          <p:cNvPr id="24" name="Arc 23"/>
          <p:cNvSpPr/>
          <p:nvPr/>
        </p:nvSpPr>
        <p:spPr>
          <a:xfrm>
            <a:off x="4982145" y="5365527"/>
            <a:ext cx="914400" cy="916916"/>
          </a:xfrm>
          <a:prstGeom prst="arc">
            <a:avLst>
              <a:gd name="adj1" fmla="val 13573501"/>
              <a:gd name="adj2" fmla="val 16071584"/>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26" name="Curved Connector 25"/>
          <p:cNvCxnSpPr/>
          <p:nvPr/>
        </p:nvCxnSpPr>
        <p:spPr>
          <a:xfrm flipV="1">
            <a:off x="6484833" y="5333567"/>
            <a:ext cx="603434" cy="11663"/>
          </a:xfrm>
          <a:prstGeom prst="curvedConnector3">
            <a:avLst>
              <a:gd name="adj1" fmla="val 50000"/>
            </a:avLst>
          </a:prstGeom>
        </p:spPr>
        <p:style>
          <a:lnRef idx="3">
            <a:schemeClr val="accent2"/>
          </a:lnRef>
          <a:fillRef idx="0">
            <a:schemeClr val="accent2"/>
          </a:fillRef>
          <a:effectRef idx="2">
            <a:schemeClr val="accent2"/>
          </a:effectRef>
          <a:fontRef idx="minor">
            <a:schemeClr val="tx1"/>
          </a:fontRef>
        </p:style>
      </p:cxnSp>
      <p:sp>
        <p:nvSpPr>
          <p:cNvPr id="48" name="Rectangle 47"/>
          <p:cNvSpPr/>
          <p:nvPr/>
        </p:nvSpPr>
        <p:spPr>
          <a:xfrm>
            <a:off x="5332021" y="4495800"/>
            <a:ext cx="1428597" cy="830997"/>
          </a:xfrm>
          <a:prstGeom prst="rect">
            <a:avLst/>
          </a:prstGeom>
          <a:noFill/>
        </p:spPr>
        <p:txBody>
          <a:bodyPr wrap="none" lIns="91440" tIns="45720" rIns="91440" bIns="45720">
            <a:spAutoFit/>
          </a:bodyPr>
          <a:lstStyle/>
          <a:p>
            <a:pPr algn="ctr"/>
            <a:r>
              <a:rPr lang="en-US" sz="1600" b="1" dirty="0" smtClean="0">
                <a:ln w="0"/>
                <a:solidFill>
                  <a:schemeClr val="accent2"/>
                </a:solidFill>
                <a:effectLst>
                  <a:outerShdw blurRad="38100" dist="25400" dir="5400000" algn="ctr" rotWithShape="0">
                    <a:srgbClr val="6E747A">
                      <a:alpha val="43000"/>
                    </a:srgbClr>
                  </a:outerShdw>
                </a:effectLst>
              </a:rPr>
              <a:t>10-1084</a:t>
            </a:r>
          </a:p>
          <a:p>
            <a:pPr algn="ctr"/>
            <a:r>
              <a:rPr lang="en-US" sz="1600" b="1" dirty="0" smtClean="0">
                <a:ln w="0"/>
                <a:solidFill>
                  <a:schemeClr val="accent2"/>
                </a:solidFill>
                <a:effectLst>
                  <a:outerShdw blurRad="38100" dist="25400" dir="5400000" algn="ctr" rotWithShape="0">
                    <a:srgbClr val="6E747A">
                      <a:alpha val="43000"/>
                    </a:srgbClr>
                  </a:outerShdw>
                </a:effectLst>
              </a:rPr>
              <a:t>Selected</a:t>
            </a:r>
          </a:p>
          <a:p>
            <a:pPr algn="ctr"/>
            <a:r>
              <a:rPr lang="en-US" sz="1600" b="1" dirty="0" smtClean="0">
                <a:ln w="0"/>
                <a:solidFill>
                  <a:schemeClr val="accent2"/>
                </a:solidFill>
                <a:effectLst>
                  <a:outerShdw blurRad="38100" dist="25400" dir="5400000" algn="ctr" rotWithShape="0">
                    <a:srgbClr val="6E747A">
                      <a:alpha val="43000"/>
                    </a:srgbClr>
                  </a:outerShdw>
                </a:effectLst>
              </a:rPr>
              <a:t>ALTERNATE </a:t>
            </a:r>
            <a:r>
              <a:rPr lang="en-US" sz="1600" b="1" dirty="0">
                <a:ln w="0"/>
                <a:solidFill>
                  <a:schemeClr val="accent2"/>
                </a:solidFill>
                <a:effectLst>
                  <a:outerShdw blurRad="38100" dist="25400" dir="5400000" algn="ctr" rotWithShape="0">
                    <a:srgbClr val="6E747A">
                      <a:alpha val="43000"/>
                    </a:srgbClr>
                  </a:outerShdw>
                </a:effectLst>
              </a:rPr>
              <a:t>1</a:t>
            </a:r>
            <a:endParaRPr lang="en-US" sz="1600" b="1" dirty="0" smtClean="0">
              <a:ln w="0"/>
              <a:solidFill>
                <a:schemeClr val="accent2"/>
              </a:solidFill>
              <a:effectLst>
                <a:outerShdw blurRad="38100" dist="25400" dir="5400000" algn="ctr" rotWithShape="0">
                  <a:srgbClr val="6E747A">
                    <a:alpha val="43000"/>
                  </a:srgbClr>
                </a:outerShdw>
              </a:effectLst>
            </a:endParaRPr>
          </a:p>
        </p:txBody>
      </p:sp>
      <p:cxnSp>
        <p:nvCxnSpPr>
          <p:cNvPr id="51" name="Straight Connector 50"/>
          <p:cNvCxnSpPr/>
          <p:nvPr/>
        </p:nvCxnSpPr>
        <p:spPr>
          <a:xfrm>
            <a:off x="5607987" y="5467447"/>
            <a:ext cx="183213" cy="75732"/>
          </a:xfrm>
          <a:prstGeom prst="line">
            <a:avLst/>
          </a:prstGeom>
        </p:spPr>
        <p:style>
          <a:lnRef idx="3">
            <a:schemeClr val="accent1"/>
          </a:lnRef>
          <a:fillRef idx="0">
            <a:schemeClr val="accent1"/>
          </a:fillRef>
          <a:effectRef idx="2">
            <a:schemeClr val="accent1"/>
          </a:effectRef>
          <a:fontRef idx="minor">
            <a:schemeClr val="tx1"/>
          </a:fontRef>
        </p:style>
      </p:cxnSp>
      <p:cxnSp>
        <p:nvCxnSpPr>
          <p:cNvPr id="55" name="Straight Connector 54"/>
          <p:cNvCxnSpPr>
            <a:stCxn id="60" idx="0"/>
          </p:cNvCxnSpPr>
          <p:nvPr/>
        </p:nvCxnSpPr>
        <p:spPr>
          <a:xfrm flipV="1">
            <a:off x="5972764" y="5557613"/>
            <a:ext cx="155034" cy="10121"/>
          </a:xfrm>
          <a:prstGeom prst="line">
            <a:avLst/>
          </a:prstGeom>
        </p:spPr>
        <p:style>
          <a:lnRef idx="3">
            <a:schemeClr val="accent1"/>
          </a:lnRef>
          <a:fillRef idx="0">
            <a:schemeClr val="accent1"/>
          </a:fillRef>
          <a:effectRef idx="2">
            <a:schemeClr val="accent1"/>
          </a:effectRef>
          <a:fontRef idx="minor">
            <a:schemeClr val="tx1"/>
          </a:fontRef>
        </p:style>
      </p:cxnSp>
      <p:sp>
        <p:nvSpPr>
          <p:cNvPr id="60" name="Arc 59"/>
          <p:cNvSpPr/>
          <p:nvPr/>
        </p:nvSpPr>
        <p:spPr>
          <a:xfrm rot="8568584">
            <a:off x="5496832" y="4664552"/>
            <a:ext cx="958162" cy="891645"/>
          </a:xfrm>
          <a:prstGeom prst="arc">
            <a:avLst>
              <a:gd name="adj1" fmla="val 18455084"/>
              <a:gd name="adj2" fmla="val 198345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V="1">
            <a:off x="5257800" y="5451917"/>
            <a:ext cx="253922" cy="15530"/>
          </a:xfrm>
          <a:prstGeom prst="line">
            <a:avLst/>
          </a:prstGeom>
        </p:spPr>
        <p:style>
          <a:lnRef idx="3">
            <a:schemeClr val="accent1"/>
          </a:lnRef>
          <a:fillRef idx="0">
            <a:schemeClr val="accent1"/>
          </a:fillRef>
          <a:effectRef idx="2">
            <a:schemeClr val="accent1"/>
          </a:effectRef>
          <a:fontRef idx="minor">
            <a:schemeClr val="tx1"/>
          </a:fontRef>
        </p:style>
      </p:cxnSp>
      <p:sp>
        <p:nvSpPr>
          <p:cNvPr id="65" name="Rectangle 64"/>
          <p:cNvSpPr/>
          <p:nvPr/>
        </p:nvSpPr>
        <p:spPr>
          <a:xfrm>
            <a:off x="5331403" y="5572036"/>
            <a:ext cx="1428597" cy="338554"/>
          </a:xfrm>
          <a:prstGeom prst="rect">
            <a:avLst/>
          </a:prstGeom>
          <a:noFill/>
        </p:spPr>
        <p:txBody>
          <a:bodyPr wrap="none" lIns="91440" tIns="45720" rIns="91440" bIns="45720">
            <a:spAutoFit/>
          </a:bodyPr>
          <a:lstStyle/>
          <a:p>
            <a:pPr algn="ctr"/>
            <a:r>
              <a:rPr lang="en-US" sz="1600" dirty="0" smtClean="0">
                <a:ln w="0"/>
                <a:solidFill>
                  <a:schemeClr val="accent1"/>
                </a:solidFill>
                <a:effectLst>
                  <a:outerShdw blurRad="38100" dist="25400" dir="5400000" algn="ctr" rotWithShape="0">
                    <a:srgbClr val="6E747A">
                      <a:alpha val="43000"/>
                    </a:srgbClr>
                  </a:outerShdw>
                </a:effectLst>
              </a:rPr>
              <a:t>ALTERNATE 2</a:t>
            </a:r>
            <a:endParaRPr lang="en-US" sz="1600" dirty="0">
              <a:ln w="0"/>
              <a:solidFill>
                <a:schemeClr val="accent1"/>
              </a:solidFill>
              <a:effectLst>
                <a:outerShdw blurRad="38100" dist="25400" dir="5400000" algn="ctr" rotWithShape="0">
                  <a:srgbClr val="6E747A">
                    <a:alpha val="43000"/>
                  </a:srgbClr>
                </a:outerShdw>
              </a:effectLst>
            </a:endParaRPr>
          </a:p>
        </p:txBody>
      </p:sp>
      <p:cxnSp>
        <p:nvCxnSpPr>
          <p:cNvPr id="67" name="Straight Connector 66"/>
          <p:cNvCxnSpPr/>
          <p:nvPr/>
        </p:nvCxnSpPr>
        <p:spPr>
          <a:xfrm flipV="1">
            <a:off x="4220282" y="5366360"/>
            <a:ext cx="1125550" cy="24134"/>
          </a:xfrm>
          <a:prstGeom prst="line">
            <a:avLst/>
          </a:prstGeom>
        </p:spPr>
        <p:style>
          <a:lnRef idx="3">
            <a:schemeClr val="accent5"/>
          </a:lnRef>
          <a:fillRef idx="0">
            <a:schemeClr val="accent5"/>
          </a:fillRef>
          <a:effectRef idx="2">
            <a:schemeClr val="accent5"/>
          </a:effectRef>
          <a:fontRef idx="minor">
            <a:schemeClr val="tx1"/>
          </a:fontRef>
        </p:style>
      </p:cxnSp>
      <p:sp>
        <p:nvSpPr>
          <p:cNvPr id="73" name="TextBox 72"/>
          <p:cNvSpPr txBox="1"/>
          <p:nvPr/>
        </p:nvSpPr>
        <p:spPr>
          <a:xfrm>
            <a:off x="4016413" y="5430820"/>
            <a:ext cx="893665" cy="276999"/>
          </a:xfrm>
          <a:prstGeom prst="rect">
            <a:avLst/>
          </a:prstGeom>
          <a:solidFill>
            <a:schemeClr val="bg1"/>
          </a:solidFill>
        </p:spPr>
        <p:txBody>
          <a:bodyPr wrap="square" rtlCol="0">
            <a:spAutoFit/>
          </a:bodyPr>
          <a:lstStyle/>
          <a:p>
            <a:r>
              <a:rPr lang="en-US" sz="1200" dirty="0" smtClean="0">
                <a:solidFill>
                  <a:schemeClr val="accent5"/>
                </a:solidFill>
              </a:rPr>
              <a:t>10-279.60</a:t>
            </a:r>
            <a:endParaRPr lang="en-US" sz="1200" dirty="0">
              <a:solidFill>
                <a:schemeClr val="accent5"/>
              </a:solidFill>
            </a:endParaRPr>
          </a:p>
        </p:txBody>
      </p:sp>
      <p:cxnSp>
        <p:nvCxnSpPr>
          <p:cNvPr id="77" name="Straight Connector 76"/>
          <p:cNvCxnSpPr>
            <a:stCxn id="84" idx="0"/>
          </p:cNvCxnSpPr>
          <p:nvPr/>
        </p:nvCxnSpPr>
        <p:spPr>
          <a:xfrm flipV="1">
            <a:off x="7228604" y="5097528"/>
            <a:ext cx="347867" cy="183092"/>
          </a:xfrm>
          <a:prstGeom prst="line">
            <a:avLst/>
          </a:prstGeom>
        </p:spPr>
        <p:style>
          <a:lnRef idx="3">
            <a:schemeClr val="accent3"/>
          </a:lnRef>
          <a:fillRef idx="0">
            <a:schemeClr val="accent3"/>
          </a:fillRef>
          <a:effectRef idx="2">
            <a:schemeClr val="accent3"/>
          </a:effectRef>
          <a:fontRef idx="minor">
            <a:schemeClr val="tx1"/>
          </a:fontRef>
        </p:style>
      </p:cxnSp>
      <p:sp>
        <p:nvSpPr>
          <p:cNvPr id="84" name="Arc 83"/>
          <p:cNvSpPr/>
          <p:nvPr/>
        </p:nvSpPr>
        <p:spPr>
          <a:xfrm rot="5400000">
            <a:off x="6557836" y="4419167"/>
            <a:ext cx="914400" cy="914400"/>
          </a:xfrm>
          <a:prstGeom prst="arc">
            <a:avLst>
              <a:gd name="adj1" fmla="val 19929145"/>
              <a:gd name="adj2" fmla="val 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87" name="TextBox 86"/>
          <p:cNvSpPr txBox="1"/>
          <p:nvPr/>
        </p:nvSpPr>
        <p:spPr>
          <a:xfrm>
            <a:off x="7279360" y="5279863"/>
            <a:ext cx="898056" cy="276999"/>
          </a:xfrm>
          <a:prstGeom prst="rect">
            <a:avLst/>
          </a:prstGeom>
          <a:solidFill>
            <a:schemeClr val="bg1"/>
          </a:solidFill>
        </p:spPr>
        <p:txBody>
          <a:bodyPr wrap="square" rtlCol="0">
            <a:spAutoFit/>
          </a:bodyPr>
          <a:lstStyle/>
          <a:p>
            <a:r>
              <a:rPr lang="en-US" sz="1200" b="1" dirty="0" smtClean="0">
                <a:solidFill>
                  <a:schemeClr val="accent3"/>
                </a:solidFill>
              </a:rPr>
              <a:t>10-279.51</a:t>
            </a:r>
            <a:endParaRPr lang="en-US" sz="1200" b="1" dirty="0">
              <a:solidFill>
                <a:schemeClr val="accent3"/>
              </a:solidFill>
            </a:endParaRPr>
          </a:p>
        </p:txBody>
      </p:sp>
      <p:sp>
        <p:nvSpPr>
          <p:cNvPr id="93" name="Rectangle 92"/>
          <p:cNvSpPr/>
          <p:nvPr/>
        </p:nvSpPr>
        <p:spPr>
          <a:xfrm>
            <a:off x="1447501" y="3934021"/>
            <a:ext cx="1358064" cy="584775"/>
          </a:xfrm>
          <a:prstGeom prst="rect">
            <a:avLst/>
          </a:prstGeom>
          <a:noFill/>
        </p:spPr>
        <p:txBody>
          <a:bodyPr wrap="none" lIns="91440" tIns="45720" rIns="91440" bIns="45720">
            <a:spAutoFit/>
          </a:bodyPr>
          <a:lstStyle/>
          <a:p>
            <a:pPr algn="ctr"/>
            <a:r>
              <a:rPr lang="en-US" sz="1600" b="1" dirty="0" smtClean="0">
                <a:ln w="0"/>
                <a:solidFill>
                  <a:schemeClr val="accent6"/>
                </a:solidFill>
                <a:effectLst>
                  <a:outerShdw blurRad="38100" dist="25400" dir="5400000" algn="ctr" rotWithShape="0">
                    <a:srgbClr val="6E747A">
                      <a:alpha val="43000"/>
                    </a:srgbClr>
                  </a:outerShdw>
                </a:effectLst>
              </a:rPr>
              <a:t>PROPOSED</a:t>
            </a:r>
          </a:p>
          <a:p>
            <a:pPr algn="ctr"/>
            <a:r>
              <a:rPr lang="en-US" sz="1600" b="1" dirty="0" smtClean="0">
                <a:ln w="0"/>
                <a:solidFill>
                  <a:schemeClr val="accent6"/>
                </a:solidFill>
                <a:effectLst>
                  <a:outerShdw blurRad="38100" dist="25400" dir="5400000" algn="ctr" rotWithShape="0">
                    <a:srgbClr val="6E747A">
                      <a:alpha val="43000"/>
                    </a:srgbClr>
                  </a:outerShdw>
                </a:effectLst>
              </a:rPr>
              <a:t>ALIGNMENT</a:t>
            </a:r>
            <a:endParaRPr lang="en-US" sz="1600" b="1" dirty="0">
              <a:ln w="0"/>
              <a:solidFill>
                <a:schemeClr val="accent6"/>
              </a:solidFill>
              <a:effectLst>
                <a:outerShdw blurRad="38100" dist="25400" dir="5400000" algn="ctr" rotWithShape="0">
                  <a:srgbClr val="6E747A">
                    <a:alpha val="43000"/>
                  </a:srgbClr>
                </a:outerShdw>
              </a:effectLst>
            </a:endParaRPr>
          </a:p>
        </p:txBody>
      </p:sp>
      <p:sp>
        <p:nvSpPr>
          <p:cNvPr id="94" name="Rectangle 93"/>
          <p:cNvSpPr/>
          <p:nvPr/>
        </p:nvSpPr>
        <p:spPr>
          <a:xfrm>
            <a:off x="3154356" y="2676059"/>
            <a:ext cx="1340431" cy="584775"/>
          </a:xfrm>
          <a:prstGeom prst="rect">
            <a:avLst/>
          </a:prstGeom>
          <a:noFill/>
        </p:spPr>
        <p:txBody>
          <a:bodyPr wrap="none" lIns="91440" tIns="45720" rIns="91440" bIns="4572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EXISTING</a:t>
            </a:r>
          </a:p>
          <a:p>
            <a:pPr algn="ctr"/>
            <a:r>
              <a:rPr lang="en-US" sz="1600" b="1" dirty="0" smtClean="0">
                <a:ln w="0"/>
                <a:solidFill>
                  <a:schemeClr val="accent1"/>
                </a:solidFill>
                <a:effectLst>
                  <a:outerShdw blurRad="38100" dist="25400" dir="5400000" algn="ctr" rotWithShape="0">
                    <a:srgbClr val="6E747A">
                      <a:alpha val="43000"/>
                    </a:srgbClr>
                  </a:outerShdw>
                </a:effectLst>
              </a:rPr>
              <a:t>ALIGNMENT</a:t>
            </a:r>
            <a:endParaRPr lang="en-US" sz="1600" b="1"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4479634" y="2967335"/>
            <a:ext cx="184731" cy="923330"/>
          </a:xfrm>
          <a:prstGeom prst="rect">
            <a:avLst/>
          </a:prstGeom>
          <a:noFill/>
        </p:spPr>
        <p:txBody>
          <a:bodyPr wrap="none" lIns="91440" tIns="45720" rIns="91440" bIns="45720">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p:cNvSpPr/>
          <p:nvPr/>
        </p:nvSpPr>
        <p:spPr>
          <a:xfrm>
            <a:off x="4479634" y="2967335"/>
            <a:ext cx="184731" cy="923330"/>
          </a:xfrm>
          <a:prstGeom prst="rect">
            <a:avLst/>
          </a:prstGeom>
          <a:noFill/>
        </p:spPr>
        <p:txBody>
          <a:bodyPr wrap="none" lIns="91440" tIns="45720" rIns="91440" bIns="45720">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3" name="Rectangle 42"/>
          <p:cNvSpPr/>
          <p:nvPr/>
        </p:nvSpPr>
        <p:spPr>
          <a:xfrm>
            <a:off x="4612111" y="3690544"/>
            <a:ext cx="2654759" cy="461665"/>
          </a:xfrm>
          <a:prstGeom prst="rect">
            <a:avLst/>
          </a:prstGeom>
          <a:noFill/>
        </p:spPr>
        <p:txBody>
          <a:bodyPr wrap="square" lIns="91440" tIns="45720" rIns="91440" bIns="45720">
            <a:spAutoFit/>
          </a:bodyPr>
          <a:lstStyle/>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TRAVELLERS</a:t>
            </a:r>
          </a:p>
          <a:p>
            <a:pPr algn="ctr"/>
            <a:r>
              <a:rPr lang="en-US" sz="1200" b="1" dirty="0" smtClean="0">
                <a:ln w="9525">
                  <a:solidFill>
                    <a:schemeClr val="bg1"/>
                  </a:solidFill>
                  <a:prstDash val="solid"/>
                </a:ln>
                <a:effectLst>
                  <a:outerShdw blurRad="12700" dist="38100" dir="2700000" algn="tl" rotWithShape="0">
                    <a:schemeClr val="bg1">
                      <a:lumMod val="50000"/>
                    </a:schemeClr>
                  </a:outerShdw>
                </a:effectLst>
              </a:rPr>
              <a:t>REST</a:t>
            </a:r>
            <a:endParaRPr lang="en-US" sz="1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0" name="Rectangle 9"/>
          <p:cNvSpPr/>
          <p:nvPr/>
        </p:nvSpPr>
        <p:spPr>
          <a:xfrm>
            <a:off x="4479634" y="2967335"/>
            <a:ext cx="184730" cy="923330"/>
          </a:xfrm>
          <a:prstGeom prst="rect">
            <a:avLst/>
          </a:prstGeom>
          <a:noFill/>
        </p:spPr>
        <p:txBody>
          <a:bodyPr wrap="none" lIns="91440" tIns="45720" rIns="91440" bIns="45720">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p:cNvSpPr/>
          <p:nvPr/>
        </p:nvSpPr>
        <p:spPr>
          <a:xfrm>
            <a:off x="4479634" y="2967335"/>
            <a:ext cx="184730" cy="923330"/>
          </a:xfrm>
          <a:prstGeom prst="rect">
            <a:avLst/>
          </a:prstGeom>
          <a:noFill/>
        </p:spPr>
        <p:txBody>
          <a:bodyPr wrap="none" lIns="91440" tIns="45720" rIns="91440" bIns="45720">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9" name="Straight Connector 18"/>
          <p:cNvCxnSpPr/>
          <p:nvPr/>
        </p:nvCxnSpPr>
        <p:spPr>
          <a:xfrm flipV="1">
            <a:off x="1371600" y="2633744"/>
            <a:ext cx="4419600" cy="2059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172200" y="2633744"/>
            <a:ext cx="1938866" cy="1029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2667000" y="3733800"/>
            <a:ext cx="381000" cy="441067"/>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337280" y="3244948"/>
            <a:ext cx="320977" cy="224815"/>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0" name="Subtitle 2"/>
          <p:cNvSpPr txBox="1">
            <a:spLocks/>
          </p:cNvSpPr>
          <p:nvPr/>
        </p:nvSpPr>
        <p:spPr>
          <a:xfrm>
            <a:off x="7086600" y="280431"/>
            <a:ext cx="1820944" cy="682752"/>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en-US"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10-1084.00</a:t>
            </a:r>
          </a:p>
        </p:txBody>
      </p:sp>
    </p:spTree>
    <p:extLst>
      <p:ext uri="{BB962C8B-B14F-4D97-AF65-F5344CB8AC3E}">
        <p14:creationId xmlns:p14="http://schemas.microsoft.com/office/powerpoint/2010/main" val="1414680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dirty="0" smtClean="0"/>
              <a:t>EXISTING CONDITIONS</a:t>
            </a:r>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96000" y="1295400"/>
            <a:ext cx="2819400" cy="2114550"/>
          </a:xfrm>
          <a:prstGeom prst="rect">
            <a:avLst/>
          </a:prstGeom>
          <a:ln w="88900" cap="sq" cmpd="thickThin">
            <a:solidFill>
              <a:srgbClr val="000000"/>
            </a:solidFill>
            <a:prstDash val="solid"/>
            <a:miter lim="800000"/>
          </a:ln>
          <a:effectLst>
            <a:innerShdw blurRad="76200">
              <a:srgbClr val="000000"/>
            </a:innerShdw>
          </a:effec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00400" y="1326879"/>
            <a:ext cx="2743200" cy="2057400"/>
          </a:xfrm>
          <a:prstGeom prst="rect">
            <a:avLst/>
          </a:prstGeom>
          <a:ln w="88900" cap="sq" cmpd="thickThin">
            <a:solidFill>
              <a:srgbClr val="000000"/>
            </a:solidFill>
            <a:prstDash val="solid"/>
            <a:miter lim="800000"/>
          </a:ln>
          <a:effectLst>
            <a:innerShdw blurRad="76200">
              <a:srgbClr val="000000"/>
            </a:innerShdw>
          </a:effec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8600" y="1295400"/>
            <a:ext cx="2844800" cy="2133600"/>
          </a:xfrm>
          <a:prstGeom prst="rect">
            <a:avLst/>
          </a:prstGeom>
          <a:ln w="88900" cap="sq" cmpd="thickThin">
            <a:solidFill>
              <a:srgbClr val="000000"/>
            </a:solidFill>
            <a:prstDash val="solid"/>
            <a:miter lim="800000"/>
          </a:ln>
          <a:effectLst>
            <a:innerShdw blurRad="76200">
              <a:srgbClr val="000000"/>
            </a:innerShdw>
          </a:effectLst>
        </p:spPr>
      </p:pic>
      <p:sp>
        <p:nvSpPr>
          <p:cNvPr id="12" name="TextBox 11"/>
          <p:cNvSpPr txBox="1"/>
          <p:nvPr/>
        </p:nvSpPr>
        <p:spPr>
          <a:xfrm>
            <a:off x="1130205" y="3971835"/>
            <a:ext cx="7099396" cy="2308324"/>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t>Existing bridge with structural rating of 8.3</a:t>
            </a:r>
          </a:p>
          <a:p>
            <a:pPr marL="342900" indent="-342900">
              <a:buFont typeface="Wingdings" panose="05000000000000000000" pitchFamily="2" charset="2"/>
              <a:buChar char="Ø"/>
            </a:pPr>
            <a:r>
              <a:rPr lang="en-US" sz="2400" dirty="0" smtClean="0"/>
              <a:t>Poor horizontal and vertical alignments at      bridge approaches.</a:t>
            </a:r>
          </a:p>
          <a:p>
            <a:pPr marL="342900" indent="-342900">
              <a:buFont typeface="Wingdings" panose="05000000000000000000" pitchFamily="2" charset="2"/>
              <a:buChar char="Ø"/>
            </a:pPr>
            <a:r>
              <a:rPr lang="en-US" sz="2400" dirty="0" smtClean="0"/>
              <a:t>Debris pile up at the center pier.</a:t>
            </a:r>
            <a:endParaRPr lang="en-US" sz="2400" dirty="0"/>
          </a:p>
          <a:p>
            <a:pPr marL="342900" indent="-342900">
              <a:buFont typeface="Wingdings" panose="05000000000000000000" pitchFamily="2" charset="2"/>
              <a:buChar char="Ø"/>
            </a:pPr>
            <a:r>
              <a:rPr lang="en-US" sz="2400" dirty="0" smtClean="0"/>
              <a:t>If replaced at current location, would not be used with new KY 30 corridor</a:t>
            </a:r>
          </a:p>
        </p:txBody>
      </p:sp>
      <p:sp>
        <p:nvSpPr>
          <p:cNvPr id="10" name="Subtitle 2"/>
          <p:cNvSpPr txBox="1">
            <a:spLocks/>
          </p:cNvSpPr>
          <p:nvPr/>
        </p:nvSpPr>
        <p:spPr>
          <a:xfrm>
            <a:off x="7086600" y="280431"/>
            <a:ext cx="1820944" cy="682752"/>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en-US"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10-1084.00</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153400" cy="5943600"/>
          </a:xfrm>
        </p:spPr>
        <p:txBody>
          <a:bodyPr>
            <a:normAutofit/>
          </a:bodyPr>
          <a:lstStyle/>
          <a:p>
            <a:pPr>
              <a:buFont typeface="Wingdings" panose="05000000000000000000" pitchFamily="2" charset="2"/>
              <a:buChar char="Ø"/>
            </a:pPr>
            <a:r>
              <a:rPr lang="en-US" dirty="0" smtClean="0">
                <a:solidFill>
                  <a:schemeClr val="tx1"/>
                </a:solidFill>
              </a:rPr>
              <a:t>10-1084: Originally a bridge replacement project</a:t>
            </a:r>
          </a:p>
          <a:p>
            <a:pPr>
              <a:buFont typeface="Wingdings" panose="05000000000000000000" pitchFamily="2" charset="2"/>
              <a:buChar char="Ø"/>
            </a:pPr>
            <a:r>
              <a:rPr lang="en-US" dirty="0" smtClean="0">
                <a:solidFill>
                  <a:schemeClr val="tx1"/>
                </a:solidFill>
              </a:rPr>
              <a:t>During Preliminary Line and Grade Project team evaluated and discussed the London (Interstate 75)- Mountain Parkway Corridor reconstruction and this project lays within the proposed corridor.  </a:t>
            </a:r>
          </a:p>
          <a:p>
            <a:pPr>
              <a:buFont typeface="Wingdings" panose="05000000000000000000" pitchFamily="2" charset="2"/>
              <a:buChar char="Ø"/>
            </a:pPr>
            <a:r>
              <a:rPr lang="en-US" dirty="0" smtClean="0">
                <a:solidFill>
                  <a:schemeClr val="tx1"/>
                </a:solidFill>
              </a:rPr>
              <a:t>10-1084 falls between two KY 30 reconstruction projects that’s part of the London – Mountain Parkway Corridor, 10-279.51 and 10-279.60.  </a:t>
            </a:r>
          </a:p>
          <a:p>
            <a:pPr>
              <a:buFont typeface="Wingdings" panose="05000000000000000000" pitchFamily="2" charset="2"/>
              <a:buChar char="Ø"/>
            </a:pPr>
            <a:r>
              <a:rPr lang="en-US" dirty="0" smtClean="0">
                <a:solidFill>
                  <a:schemeClr val="tx1"/>
                </a:solidFill>
              </a:rPr>
              <a:t>Project team decided to go with the alternate that can be tied into the proposed London-Mountain Parkway corridor.  </a:t>
            </a:r>
          </a:p>
          <a:p>
            <a:pPr>
              <a:buFont typeface="Wingdings" panose="05000000000000000000" pitchFamily="2" charset="2"/>
              <a:buChar char="Ø"/>
            </a:pPr>
            <a:r>
              <a:rPr lang="en-US" dirty="0" smtClean="0">
                <a:solidFill>
                  <a:schemeClr val="tx1"/>
                </a:solidFill>
              </a:rPr>
              <a:t>10-279.51: Reconstruction of KY 30 from </a:t>
            </a:r>
            <a:r>
              <a:rPr lang="en-US" dirty="0" err="1" smtClean="0">
                <a:solidFill>
                  <a:schemeClr val="tx1"/>
                </a:solidFill>
              </a:rPr>
              <a:t>Travellers</a:t>
            </a:r>
            <a:r>
              <a:rPr lang="en-US" dirty="0" smtClean="0">
                <a:solidFill>
                  <a:schemeClr val="tx1"/>
                </a:solidFill>
              </a:rPr>
              <a:t> Rest to Levi.  Currently under construction</a:t>
            </a:r>
          </a:p>
          <a:p>
            <a:pPr>
              <a:buFont typeface="Wingdings" panose="05000000000000000000" pitchFamily="2" charset="2"/>
              <a:buChar char="Ø"/>
            </a:pPr>
            <a:r>
              <a:rPr lang="en-US" dirty="0" smtClean="0">
                <a:solidFill>
                  <a:schemeClr val="tx1"/>
                </a:solidFill>
              </a:rPr>
              <a:t>10-279.60: Reconstruction of KY 30 from Tyler to </a:t>
            </a:r>
            <a:r>
              <a:rPr lang="en-US" dirty="0" err="1" smtClean="0">
                <a:solidFill>
                  <a:schemeClr val="tx1"/>
                </a:solidFill>
              </a:rPr>
              <a:t>Travellers</a:t>
            </a:r>
            <a:r>
              <a:rPr lang="en-US" dirty="0" smtClean="0">
                <a:solidFill>
                  <a:schemeClr val="tx1"/>
                </a:solidFill>
              </a:rPr>
              <a:t> Rest.  The Owsley County section (10-279.61) moving to phase 2. </a:t>
            </a:r>
            <a:endParaRPr lang="en-US" dirty="0">
              <a:solidFill>
                <a:schemeClr val="tx1"/>
              </a:solidFill>
            </a:endParaRPr>
          </a:p>
        </p:txBody>
      </p:sp>
      <p:sp>
        <p:nvSpPr>
          <p:cNvPr id="4" name="Title 1"/>
          <p:cNvSpPr>
            <a:spLocks noGrp="1"/>
          </p:cNvSpPr>
          <p:nvPr>
            <p:ph type="title"/>
          </p:nvPr>
        </p:nvSpPr>
        <p:spPr>
          <a:xfrm>
            <a:off x="236663" y="313371"/>
            <a:ext cx="7772400" cy="1143000"/>
          </a:xfrm>
        </p:spPr>
        <p:txBody>
          <a:bodyPr/>
          <a:lstStyle/>
          <a:p>
            <a:r>
              <a:rPr lang="en-US" dirty="0" smtClean="0"/>
              <a:t>PROJECT</a:t>
            </a:r>
            <a:r>
              <a:rPr lang="en-US" dirty="0"/>
              <a:t> </a:t>
            </a:r>
            <a:r>
              <a:rPr lang="en-US" dirty="0" smtClean="0"/>
              <a:t>Considerations</a:t>
            </a:r>
            <a:endParaRPr lang="en-US" dirty="0"/>
          </a:p>
        </p:txBody>
      </p:sp>
      <p:sp>
        <p:nvSpPr>
          <p:cNvPr id="5" name="Subtitle 2"/>
          <p:cNvSpPr txBox="1">
            <a:spLocks/>
          </p:cNvSpPr>
          <p:nvPr/>
        </p:nvSpPr>
        <p:spPr>
          <a:xfrm>
            <a:off x="7086600" y="280431"/>
            <a:ext cx="1820944" cy="682752"/>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en-US"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10-1084.00</a:t>
            </a:r>
          </a:p>
        </p:txBody>
      </p:sp>
    </p:spTree>
    <p:extLst>
      <p:ext uri="{BB962C8B-B14F-4D97-AF65-F5344CB8AC3E}">
        <p14:creationId xmlns:p14="http://schemas.microsoft.com/office/powerpoint/2010/main" val="1464240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1143000"/>
          </a:xfrm>
        </p:spPr>
        <p:txBody>
          <a:bodyPr/>
          <a:lstStyle/>
          <a:p>
            <a:r>
              <a:rPr lang="en-US" dirty="0" smtClean="0"/>
              <a:t>CONSTRUCTION</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91200" y="4962236"/>
            <a:ext cx="3251200" cy="182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5002" y="1026872"/>
            <a:ext cx="3220656" cy="182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2" y="4962236"/>
            <a:ext cx="3269869" cy="182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Subtitle 2"/>
          <p:cNvSpPr txBox="1">
            <a:spLocks/>
          </p:cNvSpPr>
          <p:nvPr/>
        </p:nvSpPr>
        <p:spPr>
          <a:xfrm>
            <a:off x="7010400" y="280431"/>
            <a:ext cx="1897144" cy="68275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en-US"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10-1084.00</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9255" y="4038600"/>
            <a:ext cx="3251200" cy="182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13038" b="11497"/>
          <a:stretch/>
        </p:blipFill>
        <p:spPr>
          <a:xfrm>
            <a:off x="5793509" y="2984415"/>
            <a:ext cx="3231179" cy="182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1613718"/>
            <a:ext cx="3251200" cy="182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777345" y="1006594"/>
            <a:ext cx="3251200" cy="182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002" y="2994554"/>
            <a:ext cx="3251199" cy="182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4400" y="3923977"/>
            <a:ext cx="3657600" cy="25146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Subtitle 2"/>
          <p:cNvSpPr txBox="1">
            <a:spLocks/>
          </p:cNvSpPr>
          <p:nvPr/>
        </p:nvSpPr>
        <p:spPr>
          <a:xfrm>
            <a:off x="7088267" y="280431"/>
            <a:ext cx="1819277" cy="682752"/>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en-US"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10-1084.00</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536" y="1631529"/>
            <a:ext cx="3900463" cy="29253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7598">
            <a:off x="5962856" y="1141712"/>
            <a:ext cx="2540000" cy="1905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0443" y="668502"/>
            <a:ext cx="3022600"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itle 1"/>
          <p:cNvSpPr>
            <a:spLocks noGrp="1"/>
          </p:cNvSpPr>
          <p:nvPr>
            <p:ph type="title"/>
          </p:nvPr>
        </p:nvSpPr>
        <p:spPr>
          <a:xfrm>
            <a:off x="3505200" y="215527"/>
            <a:ext cx="2590800" cy="1143000"/>
          </a:xfrm>
        </p:spPr>
        <p:txBody>
          <a:bodyPr/>
          <a:lstStyle/>
          <a:p>
            <a:pPr algn="ctr"/>
            <a:r>
              <a:rPr lang="en-US" dirty="0" smtClean="0"/>
              <a:t>Thank</a:t>
            </a:r>
            <a:br>
              <a:rPr lang="en-US" dirty="0" smtClean="0"/>
            </a:br>
            <a:r>
              <a:rPr lang="en-US" dirty="0" smtClean="0"/>
              <a:t>you</a:t>
            </a: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21635">
            <a:off x="5607608" y="4087614"/>
            <a:ext cx="3021568" cy="22661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295400"/>
          </a:xfrm>
        </p:spPr>
        <p:txBody>
          <a:bodyPr>
            <a:normAutofit fontScale="90000"/>
          </a:bodyPr>
          <a:lstStyle/>
          <a:p>
            <a:pPr algn="ctr"/>
            <a:r>
              <a:rPr lang="en-US" sz="4900" dirty="0" smtClean="0"/>
              <a:t>US 231, BUTLER COUNTY</a:t>
            </a:r>
            <a:r>
              <a:rPr lang="en-US" dirty="0" smtClean="0"/>
              <a:t/>
            </a:r>
            <a:br>
              <a:rPr lang="en-US" dirty="0" smtClean="0"/>
            </a:br>
            <a:endParaRPr lang="en-US" dirty="0"/>
          </a:p>
        </p:txBody>
      </p:sp>
      <p:sp>
        <p:nvSpPr>
          <p:cNvPr id="5" name="Rectangle 4"/>
          <p:cNvSpPr/>
          <p:nvPr/>
        </p:nvSpPr>
        <p:spPr>
          <a:xfrm>
            <a:off x="4551175" y="1752600"/>
            <a:ext cx="184730" cy="64633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endParaRPr lang="en-US" sz="3600" b="1" dirty="0" smtClean="0">
              <a:ln w="50800"/>
              <a:solidFill>
                <a:prstClr val="black">
                  <a:shade val="50000"/>
                </a:prst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524000"/>
            <a:ext cx="6827308" cy="5120481"/>
          </a:xfrm>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2">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2">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4.xml><?xml version="1.0" encoding="utf-8"?>
<a:theme xmlns:a="http://schemas.openxmlformats.org/drawingml/2006/main" name="2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2">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5.xml><?xml version="1.0" encoding="utf-8"?>
<a:theme xmlns:a="http://schemas.openxmlformats.org/drawingml/2006/main" name="3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2">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6.xml><?xml version="1.0" encoding="utf-8"?>
<a:theme xmlns:a="http://schemas.openxmlformats.org/drawingml/2006/main" name="4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2">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7.xml><?xml version="1.0" encoding="utf-8"?>
<a:theme xmlns:a="http://schemas.openxmlformats.org/drawingml/2006/main" name="5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2">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8.xml><?xml version="1.0" encoding="utf-8"?>
<a:theme xmlns:a="http://schemas.openxmlformats.org/drawingml/2006/main" name="6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2">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Paul Looney</Speakers>
    <Year xmlns="b47a5aad-adfb-4dac-9d3f-47090e67d565">2016</Year>
    <Section xmlns="b47a5aad-adfb-4dac-9d3f-47090e67d565">General </Section>
    <Day xmlns="b47a5aad-adfb-4dac-9d3f-47090e67d565">Tuesday</Day>
  </documentManagement>
</p:properties>
</file>

<file path=customXml/itemProps1.xml><?xml version="1.0" encoding="utf-8"?>
<ds:datastoreItem xmlns:ds="http://schemas.openxmlformats.org/officeDocument/2006/customXml" ds:itemID="{3319E947-DEF9-4E9B-B449-DDF9E9B474AE}"/>
</file>

<file path=customXml/itemProps2.xml><?xml version="1.0" encoding="utf-8"?>
<ds:datastoreItem xmlns:ds="http://schemas.openxmlformats.org/officeDocument/2006/customXml" ds:itemID="{657911E7-E946-4F62-9C82-26CAE014165D}"/>
</file>

<file path=customXml/itemProps3.xml><?xml version="1.0" encoding="utf-8"?>
<ds:datastoreItem xmlns:ds="http://schemas.openxmlformats.org/officeDocument/2006/customXml" ds:itemID="{A1532154-17BF-46CE-B42D-5ABDBD3022D6}"/>
</file>

<file path=docProps/app.xml><?xml version="1.0" encoding="utf-8"?>
<Properties xmlns="http://schemas.openxmlformats.org/officeDocument/2006/extended-properties" xmlns:vt="http://schemas.openxmlformats.org/officeDocument/2006/docPropsVTypes">
  <Template>Slice</Template>
  <TotalTime>2667</TotalTime>
  <Words>747</Words>
  <Application>Microsoft Office PowerPoint</Application>
  <PresentationFormat>On-screen Show (4:3)</PresentationFormat>
  <Paragraphs>182</Paragraphs>
  <Slides>29</Slides>
  <Notes>8</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29</vt:i4>
      </vt:variant>
    </vt:vector>
  </HeadingPairs>
  <TitlesOfParts>
    <vt:vector size="47" baseType="lpstr">
      <vt:lpstr>Arial</vt:lpstr>
      <vt:lpstr>Calibri</vt:lpstr>
      <vt:lpstr>Calibri Light</vt:lpstr>
      <vt:lpstr>Century Gothic</vt:lpstr>
      <vt:lpstr>Rockwell</vt:lpstr>
      <vt:lpstr>Wingdings</vt:lpstr>
      <vt:lpstr>Wingdings 2</vt:lpstr>
      <vt:lpstr>Wingdings 3</vt:lpstr>
      <vt:lpstr>Slice</vt:lpstr>
      <vt:lpstr>Foundry</vt:lpstr>
      <vt:lpstr>1_Foundry</vt:lpstr>
      <vt:lpstr>2_Foundry</vt:lpstr>
      <vt:lpstr>3_Foundry</vt:lpstr>
      <vt:lpstr>4_Foundry</vt:lpstr>
      <vt:lpstr>5_Foundry</vt:lpstr>
      <vt:lpstr>6_Foundry</vt:lpstr>
      <vt:lpstr>Office Theme</vt:lpstr>
      <vt:lpstr>1_Office Theme</vt:lpstr>
      <vt:lpstr>The 2016 William S. Gulick Project Excellence Award</vt:lpstr>
      <vt:lpstr>KY 30 TRAVELLERS REST  RECONSTRUCTION PROJECT</vt:lpstr>
      <vt:lpstr>PROJECT TYPICAL SECTION</vt:lpstr>
      <vt:lpstr>PowerPoint Presentation</vt:lpstr>
      <vt:lpstr>EXISTING CONDITIONS</vt:lpstr>
      <vt:lpstr>PROJECT Considerations</vt:lpstr>
      <vt:lpstr>CONSTRUCTION</vt:lpstr>
      <vt:lpstr>Thank you</vt:lpstr>
      <vt:lpstr>US 231, BUTLER COUNTY </vt:lpstr>
      <vt:lpstr>EXISTING 8’ X 6’ BOX CULVERT</vt:lpstr>
      <vt:lpstr>PROPOSED 8’ X 6’ BROKEN BACK           BOX CULVERT</vt:lpstr>
      <vt:lpstr>8’ X 6’ BOX CULVERT</vt:lpstr>
      <vt:lpstr>UTILITY COORDINATION</vt:lpstr>
      <vt:lpstr>RETAINING WALL</vt:lpstr>
      <vt:lpstr>US 231 LOOKING NORTH</vt:lpstr>
      <vt:lpstr>12-1085 KY 777 Bridge Replacement at Garrett Floyd County</vt:lpstr>
      <vt:lpstr>Project Location</vt:lpstr>
      <vt:lpstr>Existing Conditions</vt:lpstr>
      <vt:lpstr>PowerPoint Presentation</vt:lpstr>
      <vt:lpstr>Alternates</vt:lpstr>
      <vt:lpstr>Deck Removal</vt:lpstr>
      <vt:lpstr>Approach Work</vt:lpstr>
      <vt:lpstr>Finished Bridge</vt:lpstr>
      <vt:lpstr>PowerPoint Presentation</vt:lpstr>
      <vt:lpstr>PowerPoint Presentation</vt:lpstr>
      <vt:lpstr>PowerPoint Presentation</vt:lpstr>
      <vt:lpstr>PowerPoint Presentation</vt:lpstr>
      <vt:lpstr>PowerPoint Presentation</vt:lpstr>
      <vt:lpstr>The 2016 William S. Gulick Project Excellence Award goes to …???</vt:lpstr>
    </vt:vector>
  </TitlesOfParts>
  <Company>Commonwealth of Kentucky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helen bridge replacement project</dc:title>
  <dc:creator>DellTest</dc:creator>
  <cp:lastModifiedBy>Eldridge, Brad (KYTC)</cp:lastModifiedBy>
  <cp:revision>111</cp:revision>
  <cp:lastPrinted>2016-08-29T12:53:11Z</cp:lastPrinted>
  <dcterms:created xsi:type="dcterms:W3CDTF">2015-08-10T12:43:16Z</dcterms:created>
  <dcterms:modified xsi:type="dcterms:W3CDTF">2016-08-30T13:40:14Z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